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sldIdLst>
    <p:sldId id="256" r:id="rId2"/>
    <p:sldId id="263" r:id="rId3"/>
    <p:sldId id="264" r:id="rId4"/>
    <p:sldId id="265" r:id="rId5"/>
    <p:sldId id="257" r:id="rId6"/>
    <p:sldId id="266" r:id="rId7"/>
    <p:sldId id="267" r:id="rId8"/>
    <p:sldId id="268" r:id="rId9"/>
    <p:sldId id="269" r:id="rId10"/>
    <p:sldId id="270" r:id="rId11"/>
    <p:sldId id="282" r:id="rId12"/>
    <p:sldId id="271" r:id="rId13"/>
    <p:sldId id="272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3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7" autoAdjust="0"/>
    <p:restoredTop sz="87744" autoAdjust="0"/>
  </p:normalViewPr>
  <p:slideViewPr>
    <p:cSldViewPr>
      <p:cViewPr varScale="1">
        <p:scale>
          <a:sx n="75" d="100"/>
          <a:sy n="75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0437BC1-FC0F-48B5-8720-64A08DC8304D}" type="datetimeFigureOut">
              <a:rPr lang="en-CA" smtClean="0"/>
              <a:t>09/02/2016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84C6627-DB48-4372-ADB1-87E0D3EDDD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10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C6627-DB48-4372-ADB1-87E0D3EDDD04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7890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Caillot</a:t>
            </a:r>
            <a:r>
              <a:rPr lang="fr-CA" baseline="0" dirty="0" smtClean="0"/>
              <a:t> de sang = </a:t>
            </a:r>
            <a:r>
              <a:rPr lang="fr-CA" baseline="0" dirty="0" err="1" smtClean="0"/>
              <a:t>blood</a:t>
            </a:r>
            <a:r>
              <a:rPr lang="fr-CA" baseline="0" dirty="0" smtClean="0"/>
              <a:t> </a:t>
            </a:r>
            <a:r>
              <a:rPr lang="fr-CA" baseline="0" dirty="0" err="1" smtClean="0"/>
              <a:t>clot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C6627-DB48-4372-ADB1-87E0D3EDDD04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59621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C6627-DB48-4372-ADB1-87E0D3EDDD04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29766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Bouffi - </a:t>
            </a:r>
            <a:r>
              <a:rPr lang="fr-CA" dirty="0" err="1" smtClean="0"/>
              <a:t>puffy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C6627-DB48-4372-ADB1-87E0D3EDDD04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01920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Water transfers heat away from the human body 25 times faster than air, so even moderate water temperatures can be dangerous in a relatively short time.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C6627-DB48-4372-ADB1-87E0D3EDDD04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89039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Frisson = shiver</a:t>
            </a:r>
          </a:p>
          <a:p>
            <a:r>
              <a:rPr lang="en-CA" dirty="0" err="1" smtClean="0"/>
              <a:t>Engourdissement</a:t>
            </a:r>
            <a:r>
              <a:rPr lang="en-CA" baseline="0" dirty="0" smtClean="0"/>
              <a:t> = numbness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C6627-DB48-4372-ADB1-87E0D3EDDD04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59482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err="1" smtClean="0"/>
              <a:t>Trébuchement</a:t>
            </a:r>
            <a:r>
              <a:rPr lang="en-CA" baseline="0" dirty="0" smtClean="0"/>
              <a:t> = stumbling</a:t>
            </a:r>
          </a:p>
          <a:p>
            <a:r>
              <a:rPr lang="en-CA" baseline="0" dirty="0" err="1" smtClean="0"/>
              <a:t>Engourdissement</a:t>
            </a:r>
            <a:r>
              <a:rPr lang="en-CA" baseline="0" dirty="0" smtClean="0"/>
              <a:t> = numbness</a:t>
            </a:r>
          </a:p>
          <a:p>
            <a:r>
              <a:rPr lang="en-CA" baseline="0" dirty="0" err="1" smtClean="0"/>
              <a:t>Renferme</a:t>
            </a:r>
            <a:r>
              <a:rPr lang="en-CA" baseline="0" dirty="0" smtClean="0"/>
              <a:t> = withdrawn</a:t>
            </a:r>
          </a:p>
          <a:p>
            <a:r>
              <a:rPr lang="en-CA" baseline="0" dirty="0" err="1" smtClean="0"/>
              <a:t>Apathique</a:t>
            </a:r>
            <a:r>
              <a:rPr lang="en-CA" baseline="0" dirty="0" smtClean="0"/>
              <a:t> = sluggish</a:t>
            </a:r>
          </a:p>
          <a:p>
            <a:r>
              <a:rPr lang="en-US" sz="2000" dirty="0">
                <a:solidFill>
                  <a:schemeClr val="bg2"/>
                </a:solidFill>
              </a:rPr>
              <a:t>Watch for the “-</a:t>
            </a:r>
            <a:r>
              <a:rPr lang="en-US" sz="2000" dirty="0" err="1">
                <a:solidFill>
                  <a:schemeClr val="bg2"/>
                </a:solidFill>
              </a:rPr>
              <a:t>umbles</a:t>
            </a:r>
            <a:r>
              <a:rPr lang="en-US" sz="2000" dirty="0">
                <a:solidFill>
                  <a:schemeClr val="bg2"/>
                </a:solidFill>
              </a:rPr>
              <a:t>”</a:t>
            </a:r>
          </a:p>
          <a:p>
            <a:pPr lvl="1" eaLnBrk="1" hangingPunct="1">
              <a:lnSpc>
                <a:spcPct val="95000"/>
              </a:lnSpc>
              <a:buFontTx/>
              <a:buChar char="•"/>
            </a:pPr>
            <a:r>
              <a:rPr lang="en-US" dirty="0" smtClean="0">
                <a:solidFill>
                  <a:schemeClr val="bg2"/>
                </a:solidFill>
              </a:rPr>
              <a:t>stumbles</a:t>
            </a:r>
          </a:p>
          <a:p>
            <a:pPr lvl="1" eaLnBrk="1" hangingPunct="1">
              <a:lnSpc>
                <a:spcPct val="95000"/>
              </a:lnSpc>
              <a:buFontTx/>
              <a:buChar char="•"/>
            </a:pPr>
            <a:r>
              <a:rPr lang="en-US" dirty="0" smtClean="0">
                <a:solidFill>
                  <a:schemeClr val="bg2"/>
                </a:solidFill>
              </a:rPr>
              <a:t>mumbles</a:t>
            </a:r>
          </a:p>
          <a:p>
            <a:pPr lvl="1" eaLnBrk="1" hangingPunct="1">
              <a:lnSpc>
                <a:spcPct val="95000"/>
              </a:lnSpc>
              <a:buFontTx/>
              <a:buChar char="•"/>
            </a:pPr>
            <a:r>
              <a:rPr lang="en-US" dirty="0" smtClean="0">
                <a:solidFill>
                  <a:schemeClr val="bg2"/>
                </a:solidFill>
              </a:rPr>
              <a:t>fumbles</a:t>
            </a:r>
          </a:p>
          <a:p>
            <a:pPr lvl="1" eaLnBrk="1" hangingPunct="1">
              <a:lnSpc>
                <a:spcPct val="95000"/>
              </a:lnSpc>
              <a:buFontTx/>
              <a:buChar char="•"/>
            </a:pPr>
            <a:r>
              <a:rPr lang="en-US" dirty="0" smtClean="0">
                <a:solidFill>
                  <a:schemeClr val="bg2"/>
                </a:solidFill>
              </a:rPr>
              <a:t>Grumbles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C6627-DB48-4372-ADB1-87E0D3EDDD04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41358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err="1" smtClean="0"/>
              <a:t>Bouffi</a:t>
            </a:r>
            <a:r>
              <a:rPr lang="en-CA" baseline="0" dirty="0" smtClean="0"/>
              <a:t> = puffy</a:t>
            </a:r>
          </a:p>
          <a:p>
            <a:r>
              <a:rPr lang="en-CA" baseline="0" dirty="0" err="1" smtClean="0"/>
              <a:t>Pouls</a:t>
            </a:r>
            <a:r>
              <a:rPr lang="en-CA" baseline="0" dirty="0" smtClean="0"/>
              <a:t> = pulse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C6627-DB48-4372-ADB1-87E0D3EDDD04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41358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C6627-DB48-4372-ADB1-87E0D3EDDD04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39871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C6627-DB48-4372-ADB1-87E0D3EDDD04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77528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C6627-DB48-4372-ADB1-87E0D3EDDD04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7542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C6627-DB48-4372-ADB1-87E0D3EDDD0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32015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C6627-DB48-4372-ADB1-87E0D3EDDD04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2279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C6627-DB48-4372-ADB1-87E0D3EDDD04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24531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C6627-DB48-4372-ADB1-87E0D3EDDD04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2174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C6627-DB48-4372-ADB1-87E0D3EDDD04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8403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C6627-DB48-4372-ADB1-87E0D3EDDD04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2516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C6627-DB48-4372-ADB1-87E0D3EDDD04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4828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C6627-DB48-4372-ADB1-87E0D3EDDD04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956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L’exposition aux températures moins 0</a:t>
            </a:r>
          </a:p>
          <a:p>
            <a:r>
              <a:rPr lang="fr-CA" dirty="0" smtClean="0"/>
              <a:t>L’exposition aux températures plus que 0 si on est mouillé et s’il y a du vent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C6627-DB48-4372-ADB1-87E0D3EDDD04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4152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C6627-DB48-4372-ADB1-87E0D3EDDD04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8568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Picotement = </a:t>
            </a:r>
            <a:r>
              <a:rPr lang="fr-CA" dirty="0" err="1" smtClean="0"/>
              <a:t>tingling</a:t>
            </a:r>
            <a:endParaRPr lang="fr-CA" dirty="0" smtClean="0"/>
          </a:p>
          <a:p>
            <a:r>
              <a:rPr lang="fr-CA" dirty="0" smtClean="0"/>
              <a:t>Démangeaison =</a:t>
            </a:r>
            <a:r>
              <a:rPr lang="fr-CA" baseline="0" dirty="0" smtClean="0"/>
              <a:t> </a:t>
            </a:r>
            <a:r>
              <a:rPr lang="fr-CA" baseline="0" dirty="0" err="1" smtClean="0"/>
              <a:t>itching</a:t>
            </a:r>
            <a:endParaRPr lang="fr-CA" baseline="0" dirty="0" smtClean="0"/>
          </a:p>
          <a:p>
            <a:r>
              <a:rPr lang="fr-CA" baseline="0" dirty="0" smtClean="0"/>
              <a:t>Engourdissement – </a:t>
            </a:r>
            <a:r>
              <a:rPr lang="fr-CA" baseline="0" dirty="0" err="1" smtClean="0"/>
              <a:t>numbness</a:t>
            </a:r>
            <a:endParaRPr lang="fr-CA" baseline="0" dirty="0" smtClean="0"/>
          </a:p>
          <a:p>
            <a:r>
              <a:rPr lang="fr-CA" baseline="0" dirty="0" smtClean="0"/>
              <a:t>Ampoules = blisters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C6627-DB48-4372-ADB1-87E0D3EDDD04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3174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A617-549E-44D9-B1BA-9B45284A7645}" type="datetimeFigureOut">
              <a:rPr lang="en-CA" smtClean="0"/>
              <a:t>09/02/2016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F27-7686-4B58-931A-94A3866522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A617-549E-44D9-B1BA-9B45284A7645}" type="datetimeFigureOut">
              <a:rPr lang="en-CA" smtClean="0"/>
              <a:t>09/02/2016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F27-7686-4B58-931A-94A3866522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A617-549E-44D9-B1BA-9B45284A7645}" type="datetimeFigureOut">
              <a:rPr lang="en-CA" smtClean="0"/>
              <a:t>09/02/2016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F27-7686-4B58-931A-94A3866522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A617-549E-44D9-B1BA-9B45284A7645}" type="datetimeFigureOut">
              <a:rPr lang="en-CA" smtClean="0"/>
              <a:t>09/02/2016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F27-7686-4B58-931A-94A3866522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A617-549E-44D9-B1BA-9B45284A7645}" type="datetimeFigureOut">
              <a:rPr lang="en-CA" smtClean="0"/>
              <a:t>09/02/2016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F27-7686-4B58-931A-94A3866522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A617-549E-44D9-B1BA-9B45284A7645}" type="datetimeFigureOut">
              <a:rPr lang="en-CA" smtClean="0"/>
              <a:t>09/02/2016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F27-7686-4B58-931A-94A3866522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A617-549E-44D9-B1BA-9B45284A7645}" type="datetimeFigureOut">
              <a:rPr lang="en-CA" smtClean="0"/>
              <a:t>09/02/2016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F27-7686-4B58-931A-94A3866522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A617-549E-44D9-B1BA-9B45284A7645}" type="datetimeFigureOut">
              <a:rPr lang="en-CA" smtClean="0"/>
              <a:t>09/02/2016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F27-7686-4B58-931A-94A3866522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A617-549E-44D9-B1BA-9B45284A7645}" type="datetimeFigureOut">
              <a:rPr lang="en-CA" smtClean="0"/>
              <a:t>09/02/2016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F27-7686-4B58-931A-94A3866522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A617-549E-44D9-B1BA-9B45284A7645}" type="datetimeFigureOut">
              <a:rPr lang="en-CA" smtClean="0"/>
              <a:t>09/02/2016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F27-7686-4B58-931A-94A3866522E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A617-549E-44D9-B1BA-9B45284A7645}" type="datetimeFigureOut">
              <a:rPr lang="en-CA" smtClean="0"/>
              <a:t>09/02/2016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F27-7686-4B58-931A-94A3866522EE}" type="slidenum">
              <a:rPr lang="en-CA" smtClean="0"/>
              <a:t>‹#›</a:t>
            </a:fld>
            <a:endParaRPr lang="en-CA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8A617-549E-44D9-B1BA-9B45284A7645}" type="datetimeFigureOut">
              <a:rPr lang="en-CA" smtClean="0"/>
              <a:t>09/02/2016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88F27-7686-4B58-931A-94A3866522EE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6.jpeg"/><Relationship Id="rId4" Type="http://schemas.openxmlformats.org/officeDocument/2006/relationships/image" Target="../media/image1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G86H5uKsb8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sécurité</a:t>
            </a:r>
            <a:r>
              <a:rPr lang="en-US" dirty="0" smtClean="0"/>
              <a:t> en hiver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8" name="Picture 4" descr="http://wildwoodblog.ca/wp-content/uploads/2011/09/3-Nov-09-322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980728"/>
            <a:ext cx="3323862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65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7125113" cy="924475"/>
          </a:xfrm>
        </p:spPr>
        <p:txBody>
          <a:bodyPr/>
          <a:lstStyle/>
          <a:p>
            <a:r>
              <a:rPr lang="fr-CA" dirty="0" smtClean="0"/>
              <a:t>La gelure profonde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492896"/>
            <a:ext cx="8136904" cy="4051437"/>
          </a:xfrm>
        </p:spPr>
        <p:txBody>
          <a:bodyPr>
            <a:normAutofit/>
          </a:bodyPr>
          <a:lstStyle/>
          <a:p>
            <a:r>
              <a:rPr lang="fr-CA" dirty="0" smtClean="0"/>
              <a:t>Implique la peau, les muscles, les tendons, les nerfs, les vaisseaux sanguins, et peut inclure les os</a:t>
            </a:r>
          </a:p>
          <a:p>
            <a:r>
              <a:rPr lang="fr-CA" dirty="0" smtClean="0"/>
              <a:t>La peau cireuse blanche ou un peu jaune devient bleu-violet quand il dégel</a:t>
            </a:r>
          </a:p>
          <a:p>
            <a:r>
              <a:rPr lang="fr-CA" dirty="0" smtClean="0"/>
              <a:t>Le tissu en dessous est ferme, aucune résistance quand appuyé, peut paraitre noirci ou mort</a:t>
            </a:r>
          </a:p>
          <a:p>
            <a:r>
              <a:rPr lang="fr-CA" dirty="0" smtClean="0"/>
              <a:t>Les ampoules remplies de sang et le gonflement peuvent paraitre</a:t>
            </a:r>
          </a:p>
          <a:p>
            <a:r>
              <a:rPr lang="fr-CA" dirty="0" smtClean="0"/>
              <a:t>Les caillots de sang peuvent développer</a:t>
            </a:r>
          </a:p>
          <a:p>
            <a:r>
              <a:rPr lang="fr-CA" dirty="0" smtClean="0"/>
              <a:t>Il y a beaucoup de douleur quand la région affecté réchauffe, qui change d’une douleur sourde à une sensation palpitante</a:t>
            </a:r>
          </a:p>
          <a:p>
            <a:r>
              <a:rPr lang="fr-CA" dirty="0" smtClean="0"/>
              <a:t>Souvent, l’hypothermie sera aussi un problème</a:t>
            </a:r>
            <a:endParaRPr lang="en-CA" dirty="0"/>
          </a:p>
        </p:txBody>
      </p:sp>
      <p:pic>
        <p:nvPicPr>
          <p:cNvPr id="4" name="Picture 10" descr="npo00001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88640"/>
            <a:ext cx="2123728" cy="143397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ebfr.ca/images/fingers-frostbit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05625"/>
            <a:ext cx="2292641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341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404664"/>
            <a:ext cx="5233645" cy="924475"/>
          </a:xfrm>
        </p:spPr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stades</a:t>
            </a:r>
            <a:r>
              <a:rPr lang="en-CA" dirty="0" smtClean="0"/>
              <a:t> de la </a:t>
            </a:r>
            <a:r>
              <a:rPr lang="en-CA" dirty="0" err="1" smtClean="0"/>
              <a:t>gelure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6146" name="Picture 2" descr="http://adventuretykes.com/files/2015/12/frostbi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50970"/>
            <a:ext cx="4032448" cy="492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washingtonpost.com/wp-srv/special/health/how-cold-affects-body/img/fros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1" y="1650971"/>
            <a:ext cx="3259621" cy="492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279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125113" cy="924475"/>
          </a:xfrm>
        </p:spPr>
        <p:txBody>
          <a:bodyPr/>
          <a:lstStyle/>
          <a:p>
            <a:r>
              <a:rPr lang="fr-CA" dirty="0" smtClean="0"/>
              <a:t>Le traitement de la gelure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7739019" cy="5616624"/>
          </a:xfrm>
        </p:spPr>
        <p:txBody>
          <a:bodyPr>
            <a:normAutofit fontScale="92500" lnSpcReduction="10000"/>
          </a:bodyPr>
          <a:lstStyle/>
          <a:p>
            <a:r>
              <a:rPr lang="fr-CA" dirty="0" smtClean="0"/>
              <a:t>Bougez la personne quelque part chaude et sèche</a:t>
            </a:r>
          </a:p>
          <a:p>
            <a:r>
              <a:rPr lang="fr-CA" dirty="0" smtClean="0"/>
              <a:t>Enlevez les vêtements mouillés ou serrés qui pourrait affecter le mouvement du sang à la zone affectée</a:t>
            </a:r>
          </a:p>
          <a:p>
            <a:r>
              <a:rPr lang="fr-CA" dirty="0" smtClean="0"/>
              <a:t>Traitez pour l’hypothermie si nécessaire, en premier</a:t>
            </a:r>
          </a:p>
          <a:p>
            <a:r>
              <a:rPr lang="fr-CA" dirty="0" smtClean="0"/>
              <a:t>Ne frotte pas la zone affectée</a:t>
            </a:r>
          </a:p>
          <a:p>
            <a:r>
              <a:rPr lang="fr-CA" dirty="0"/>
              <a:t>Pour la gelure superficielle, </a:t>
            </a:r>
            <a:r>
              <a:rPr lang="fr-CA" dirty="0" smtClean="0"/>
              <a:t>commencez par le mettre </a:t>
            </a:r>
            <a:r>
              <a:rPr lang="fr-CA" dirty="0"/>
              <a:t>sur une partie du corps chaud ou soufflez l’air chaud </a:t>
            </a:r>
            <a:r>
              <a:rPr lang="fr-CA" dirty="0" smtClean="0"/>
              <a:t>là-dessus</a:t>
            </a:r>
          </a:p>
          <a:p>
            <a:r>
              <a:rPr lang="fr-CA" dirty="0" smtClean="0"/>
              <a:t>Placez la zone affectée dans l’eau chaude (pas trop chaud) pour réchauffer doucement le tissu. Cela prendra 25 à 40 minutes. Trop vite causera les dommages au tissu.</a:t>
            </a:r>
          </a:p>
          <a:p>
            <a:r>
              <a:rPr lang="fr-CA" dirty="0" smtClean="0"/>
              <a:t>Après réchauffé, il peut devenir bouffi avec des ampoules. La zone affectée pourrait avoir une sensation de brûlure ou d’engourdissement</a:t>
            </a:r>
            <a:endParaRPr lang="en-CA" dirty="0" smtClean="0"/>
          </a:p>
          <a:p>
            <a:r>
              <a:rPr lang="fr-CA" dirty="0" smtClean="0"/>
              <a:t>Puisqu’il est normal (mouvement, couleur), il devrait être emballé pour le garder chaud</a:t>
            </a:r>
          </a:p>
          <a:p>
            <a:r>
              <a:rPr lang="fr-CA" dirty="0" smtClean="0"/>
              <a:t>S’il y a la possibilité que la zone affectée devienne froide encore, ne le réchauffe pas. Les dommages au tissu seront pires.</a:t>
            </a:r>
          </a:p>
          <a:p>
            <a:r>
              <a:rPr lang="fr-CA" dirty="0" smtClean="0"/>
              <a:t>Cherchez l’aide médicale aussitôt que possible</a:t>
            </a:r>
          </a:p>
        </p:txBody>
      </p:sp>
    </p:spTree>
    <p:extLst>
      <p:ext uri="{BB962C8B-B14F-4D97-AF65-F5344CB8AC3E}">
        <p14:creationId xmlns:p14="http://schemas.microsoft.com/office/powerpoint/2010/main" val="724856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125113" cy="924475"/>
          </a:xfrm>
        </p:spPr>
        <p:txBody>
          <a:bodyPr/>
          <a:lstStyle/>
          <a:p>
            <a:r>
              <a:rPr lang="en-CA" dirty="0" err="1" smtClean="0"/>
              <a:t>L’hypothermie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77232"/>
            <a:ext cx="7811027" cy="5040559"/>
          </a:xfrm>
        </p:spPr>
        <p:txBody>
          <a:bodyPr>
            <a:normAutofit/>
          </a:bodyPr>
          <a:lstStyle/>
          <a:p>
            <a:r>
              <a:rPr lang="fr-CA" dirty="0" smtClean="0"/>
              <a:t>L’hypothermie est le résultat quand le corps perd la chaleur plus vite qu’il peut le produire.</a:t>
            </a:r>
          </a:p>
          <a:p>
            <a:r>
              <a:rPr lang="fr-CA" dirty="0" smtClean="0"/>
              <a:t>Avec l’exposition prolongée au froid, le corps utilise tout son énergie et la température corporelle baisse </a:t>
            </a:r>
          </a:p>
          <a:p>
            <a:r>
              <a:rPr lang="fr-CA" dirty="0" smtClean="0"/>
              <a:t>Quand la température corporelle baisse trop, il impact le cerveau et la personne ne peut pas penser clairement ou bouger proprement</a:t>
            </a:r>
          </a:p>
          <a:p>
            <a:r>
              <a:rPr lang="fr-CA" dirty="0" smtClean="0"/>
              <a:t>La personne ne se rendra peut-être pas compte ou niera qu’il/elle est en trouble</a:t>
            </a:r>
          </a:p>
          <a:p>
            <a:r>
              <a:rPr lang="fr-CA" dirty="0" smtClean="0"/>
              <a:t>Dans un environnement froid et sec, il se passe typiquement au cours de quelques heures</a:t>
            </a:r>
          </a:p>
          <a:p>
            <a:r>
              <a:rPr lang="fr-CA" dirty="0" smtClean="0"/>
              <a:t>Dans l’eau froide, il peut devenir dangereux en quelques minutes</a:t>
            </a:r>
          </a:p>
          <a:p>
            <a:r>
              <a:rPr lang="fr-CA" dirty="0" smtClean="0"/>
              <a:t>Si exposé à l’eau, la sueur, et/ou le vent pour un temps prolongé, il est possible dans les températures plus chaudes</a:t>
            </a:r>
            <a:endParaRPr lang="fr-CA" dirty="0"/>
          </a:p>
        </p:txBody>
      </p:sp>
      <p:pic>
        <p:nvPicPr>
          <p:cNvPr id="1028" name="Picture 4" descr="http://www.manitowocheating.com/wp-content/uploads/2011/04/Shivering-ma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5" y="116632"/>
            <a:ext cx="1131484" cy="1484784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s://wizzley.com/static/uploads/en/module/text/2014/10/22/2014-10-22_11-47-06_618.288x28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6632"/>
            <a:ext cx="1998214" cy="1484784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26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125113" cy="924475"/>
          </a:xfrm>
        </p:spPr>
        <p:txBody>
          <a:bodyPr/>
          <a:lstStyle/>
          <a:p>
            <a:r>
              <a:rPr lang="en-CA" dirty="0" err="1" smtClean="0"/>
              <a:t>L’hypothermie</a:t>
            </a:r>
            <a:r>
              <a:rPr lang="en-CA" dirty="0" smtClean="0"/>
              <a:t> </a:t>
            </a:r>
            <a:r>
              <a:rPr lang="en-CA" dirty="0" err="1" smtClean="0"/>
              <a:t>légère</a:t>
            </a:r>
            <a:r>
              <a:rPr lang="en-CA" dirty="0"/>
              <a:t>:</a:t>
            </a:r>
            <a:r>
              <a:rPr lang="en-CA" dirty="0" smtClean="0"/>
              <a:t> </a:t>
            </a:r>
            <a:br>
              <a:rPr lang="en-CA" dirty="0" smtClean="0"/>
            </a:br>
            <a:r>
              <a:rPr lang="en-CA" dirty="0" smtClean="0"/>
              <a:t>Les </a:t>
            </a:r>
            <a:r>
              <a:rPr lang="en-CA" dirty="0" err="1" smtClean="0"/>
              <a:t>signes</a:t>
            </a:r>
            <a:r>
              <a:rPr lang="en-CA" dirty="0" smtClean="0"/>
              <a:t> et </a:t>
            </a:r>
            <a:r>
              <a:rPr lang="en-CA" dirty="0" err="1" smtClean="0"/>
              <a:t>symptômes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7432838"/>
              </p:ext>
            </p:extLst>
          </p:nvPr>
        </p:nvGraphicFramePr>
        <p:xfrm>
          <a:off x="467544" y="1412776"/>
          <a:ext cx="8280920" cy="5173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419107">
                <a:tc>
                  <a:txBody>
                    <a:bodyPr/>
                    <a:lstStyle/>
                    <a:p>
                      <a:r>
                        <a:rPr lang="en-CA" dirty="0" smtClean="0"/>
                        <a:t>Physique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Mental</a:t>
                      </a:r>
                      <a:endParaRPr lang="en-CA" dirty="0"/>
                    </a:p>
                  </a:txBody>
                  <a:tcPr/>
                </a:tc>
              </a:tr>
              <a:tr h="4443678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CA" noProof="0" dirty="0" smtClean="0"/>
                        <a:t>Les frissons,</a:t>
                      </a:r>
                      <a:r>
                        <a:rPr lang="fr-CA" baseline="0" noProof="0" dirty="0" smtClean="0"/>
                        <a:t> léger à sévère (peut être arrêté volontairement)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CA" baseline="0" noProof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A" baseline="0" noProof="0" dirty="0" smtClean="0"/>
                        <a:t>Une sensation de froid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CA" baseline="0" noProof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A" baseline="0" noProof="0" dirty="0" smtClean="0"/>
                        <a:t>La douleur aux extrémités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CA" baseline="0" noProof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A" baseline="0" noProof="0" dirty="0" smtClean="0"/>
                        <a:t>La peau pâle, cireuse, et froide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CA" baseline="0" noProof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A" baseline="0" noProof="0" dirty="0" smtClean="0"/>
                        <a:t>L’engourdissement des mains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CA" baseline="0" noProof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A" baseline="0" noProof="0" dirty="0" smtClean="0"/>
                        <a:t>Incapable de faire les tâches complexes avec les mains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CA" baseline="0" noProof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A" baseline="0" noProof="0" dirty="0" smtClean="0"/>
                        <a:t>Incapable de marcher et de parler</a:t>
                      </a:r>
                      <a:endParaRPr lang="fr-C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- Irritable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569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125113" cy="924475"/>
          </a:xfrm>
        </p:spPr>
        <p:txBody>
          <a:bodyPr/>
          <a:lstStyle/>
          <a:p>
            <a:r>
              <a:rPr lang="en-CA" dirty="0" err="1" smtClean="0"/>
              <a:t>L’hypothermie</a:t>
            </a:r>
            <a:r>
              <a:rPr lang="en-CA" dirty="0" smtClean="0"/>
              <a:t> </a:t>
            </a:r>
            <a:r>
              <a:rPr lang="en-CA" dirty="0" err="1" smtClean="0"/>
              <a:t>modéré</a:t>
            </a:r>
            <a:r>
              <a:rPr lang="en-CA" dirty="0" smtClean="0"/>
              <a:t>: </a:t>
            </a:r>
            <a:br>
              <a:rPr lang="en-CA" dirty="0" smtClean="0"/>
            </a:br>
            <a:r>
              <a:rPr lang="en-CA" dirty="0" smtClean="0"/>
              <a:t>Les </a:t>
            </a:r>
            <a:r>
              <a:rPr lang="en-CA" dirty="0" err="1" smtClean="0"/>
              <a:t>signes</a:t>
            </a:r>
            <a:r>
              <a:rPr lang="en-CA" dirty="0" smtClean="0"/>
              <a:t> et </a:t>
            </a:r>
            <a:r>
              <a:rPr lang="en-CA" dirty="0" err="1" smtClean="0"/>
              <a:t>symptômes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652254"/>
              </p:ext>
            </p:extLst>
          </p:nvPr>
        </p:nvGraphicFramePr>
        <p:xfrm>
          <a:off x="467544" y="1412776"/>
          <a:ext cx="8280920" cy="4899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419107">
                <a:tc>
                  <a:txBody>
                    <a:bodyPr/>
                    <a:lstStyle/>
                    <a:p>
                      <a:r>
                        <a:rPr lang="en-CA" dirty="0" smtClean="0"/>
                        <a:t>Physique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Mental</a:t>
                      </a:r>
                      <a:endParaRPr lang="en-CA" dirty="0"/>
                    </a:p>
                  </a:txBody>
                  <a:tcPr/>
                </a:tc>
              </a:tr>
              <a:tr h="4443678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CA" noProof="0" dirty="0" smtClean="0"/>
                        <a:t>Les frissons sont</a:t>
                      </a:r>
                      <a:r>
                        <a:rPr lang="fr-CA" baseline="0" noProof="0" dirty="0" smtClean="0"/>
                        <a:t> intenses et deviennent violents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CA" baseline="0" noProof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A" baseline="0" noProof="0" dirty="0" smtClean="0"/>
                        <a:t>Mouvements léthargiques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CA" baseline="0" noProof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A" baseline="0" noProof="0" dirty="0" smtClean="0"/>
                        <a:t>Les trébuchements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CA" baseline="0" noProof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A" baseline="0" noProof="0" dirty="0" smtClean="0"/>
                        <a:t>Perte de la coordination de la motricité fine des mains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CA" baseline="0" noProof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fr-CA" baseline="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CA" noProof="0" dirty="0" smtClean="0"/>
                        <a:t>Confondu, mais peut </a:t>
                      </a:r>
                      <a:r>
                        <a:rPr lang="fr-CA" noProof="0" dirty="0" err="1" smtClean="0"/>
                        <a:t>parraitre</a:t>
                      </a:r>
                      <a:r>
                        <a:rPr lang="fr-CA" noProof="0" dirty="0" smtClean="0"/>
                        <a:t> alerte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CA" noProof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A" noProof="0" dirty="0" smtClean="0"/>
                        <a:t>Comportement irrationnel (</a:t>
                      </a:r>
                      <a:r>
                        <a:rPr lang="fr-CA" noProof="0" dirty="0" err="1" smtClean="0"/>
                        <a:t>eg</a:t>
                      </a:r>
                      <a:r>
                        <a:rPr lang="fr-CA" noProof="0" dirty="0" smtClean="0"/>
                        <a:t>.</a:t>
                      </a:r>
                      <a:r>
                        <a:rPr lang="fr-CA" baseline="0" noProof="0" dirty="0" smtClean="0"/>
                        <a:t> </a:t>
                      </a:r>
                      <a:r>
                        <a:rPr lang="fr-CA" noProof="0" dirty="0" smtClean="0"/>
                        <a:t>enlèvement</a:t>
                      </a:r>
                      <a:r>
                        <a:rPr lang="fr-CA" baseline="0" noProof="0" dirty="0" smtClean="0"/>
                        <a:t> des vêtements)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CA" baseline="0" noProof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A" baseline="0" noProof="0" dirty="0" smtClean="0"/>
                        <a:t>Attitude indifférent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CA" baseline="0" noProof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A" baseline="0" noProof="0" dirty="0" smtClean="0"/>
                        <a:t>Comportement renfermé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CA" baseline="0" noProof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A" baseline="0" noProof="0" dirty="0" smtClean="0"/>
                        <a:t>Le discours inarticulé, la difficulté à parler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CA" baseline="0" noProof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A" baseline="0" noProof="0" dirty="0" smtClean="0"/>
                        <a:t>La pensée apathique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CA" baseline="0" noProof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A" baseline="0" noProof="0" dirty="0" smtClean="0"/>
                        <a:t>Signes de la dépression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470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125113" cy="924475"/>
          </a:xfrm>
        </p:spPr>
        <p:txBody>
          <a:bodyPr/>
          <a:lstStyle/>
          <a:p>
            <a:r>
              <a:rPr lang="en-CA" dirty="0" err="1" smtClean="0"/>
              <a:t>L’hypothermie</a:t>
            </a:r>
            <a:r>
              <a:rPr lang="en-CA" dirty="0" smtClean="0"/>
              <a:t> </a:t>
            </a:r>
            <a:r>
              <a:rPr lang="en-CA" dirty="0" err="1" smtClean="0"/>
              <a:t>sévère</a:t>
            </a:r>
            <a:r>
              <a:rPr lang="en-CA" dirty="0" smtClean="0"/>
              <a:t>: </a:t>
            </a:r>
            <a:br>
              <a:rPr lang="en-CA" dirty="0" smtClean="0"/>
            </a:br>
            <a:r>
              <a:rPr lang="en-CA" dirty="0" smtClean="0"/>
              <a:t>Les </a:t>
            </a:r>
            <a:r>
              <a:rPr lang="en-CA" dirty="0" err="1" smtClean="0"/>
              <a:t>signes</a:t>
            </a:r>
            <a:r>
              <a:rPr lang="en-CA" dirty="0" smtClean="0"/>
              <a:t> et </a:t>
            </a:r>
            <a:r>
              <a:rPr lang="en-CA" dirty="0" err="1" smtClean="0"/>
              <a:t>symptômes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998829"/>
              </p:ext>
            </p:extLst>
          </p:nvPr>
        </p:nvGraphicFramePr>
        <p:xfrm>
          <a:off x="467544" y="1412776"/>
          <a:ext cx="8280920" cy="5173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419107">
                <a:tc>
                  <a:txBody>
                    <a:bodyPr/>
                    <a:lstStyle/>
                    <a:p>
                      <a:r>
                        <a:rPr lang="en-CA" dirty="0" smtClean="0"/>
                        <a:t>Physique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Mental</a:t>
                      </a:r>
                      <a:endParaRPr lang="en-CA" dirty="0"/>
                    </a:p>
                  </a:txBody>
                  <a:tcPr/>
                </a:tc>
              </a:tr>
              <a:tr h="4443678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CA" noProof="0" dirty="0" smtClean="0"/>
                        <a:t>Les frissons</a:t>
                      </a:r>
                      <a:r>
                        <a:rPr lang="fr-CA" baseline="0" noProof="0" dirty="0" smtClean="0"/>
                        <a:t> </a:t>
                      </a:r>
                      <a:r>
                        <a:rPr lang="fr-CA" noProof="0" dirty="0" smtClean="0"/>
                        <a:t>arrêtent</a:t>
                      </a:r>
                      <a:endParaRPr lang="fr-CA" baseline="0" noProof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fr-CA" baseline="0" noProof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A" baseline="0" noProof="0" dirty="0" smtClean="0"/>
                        <a:t>La peau exposée est bleu ou bouffi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CA" baseline="0" noProof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A" baseline="0" noProof="0" dirty="0" smtClean="0"/>
                        <a:t>Coordination des muscles est pauvre, muscles rigides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CA" baseline="0" noProof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A" baseline="0" noProof="0" dirty="0" smtClean="0"/>
                        <a:t>Stupeur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CA" baseline="0" noProof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A" baseline="0" noProof="0" dirty="0" smtClean="0"/>
                        <a:t>Ne peut pas marcher, tombe dans la position fœtale pour conserver la chaleur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CA" baseline="0" noProof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A" baseline="0" noProof="0" dirty="0" smtClean="0"/>
                        <a:t>Pouls et respiration diminue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CA" baseline="0" noProof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A" baseline="0" noProof="0" dirty="0" smtClean="0"/>
                        <a:t>Rythme irrégulier du cœur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CA" baseline="0" noProof="0" dirty="0" smtClean="0"/>
                        <a:t>Comportement irrationnel et incohérent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CA" baseline="0" noProof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A" baseline="0" noProof="0" dirty="0" smtClean="0"/>
                        <a:t>Peut être capable de maintenir la posture et l’apparence de la connaissance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CA" baseline="0" noProof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A" baseline="0" noProof="0" dirty="0" smtClean="0"/>
                        <a:t>À demi conscient, endormi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CA" baseline="0" noProof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A" baseline="0" noProof="0" dirty="0" smtClean="0"/>
                        <a:t>Perte de connaissance des autres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CA" baseline="0" noProof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CA" baseline="0" noProof="0" dirty="0" smtClean="0"/>
                        <a:t>Perte de mémoire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307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955043" cy="924475"/>
          </a:xfrm>
        </p:spPr>
        <p:txBody>
          <a:bodyPr/>
          <a:lstStyle/>
          <a:p>
            <a:r>
              <a:rPr lang="en-CA" dirty="0" smtClean="0"/>
              <a:t>Le </a:t>
            </a:r>
            <a:r>
              <a:rPr lang="en-CA" dirty="0" err="1" smtClean="0"/>
              <a:t>traitement</a:t>
            </a:r>
            <a:r>
              <a:rPr lang="en-CA" dirty="0" smtClean="0"/>
              <a:t> de </a:t>
            </a:r>
            <a:br>
              <a:rPr lang="en-CA" dirty="0" smtClean="0"/>
            </a:br>
            <a:r>
              <a:rPr lang="en-CA" dirty="0" err="1" smtClean="0"/>
              <a:t>l’hypothermie</a:t>
            </a:r>
            <a:r>
              <a:rPr lang="en-CA" dirty="0" smtClean="0"/>
              <a:t> </a:t>
            </a:r>
            <a:r>
              <a:rPr lang="en-CA" dirty="0" err="1" smtClean="0"/>
              <a:t>légère</a:t>
            </a:r>
            <a:r>
              <a:rPr lang="en-CA" dirty="0" smtClean="0"/>
              <a:t>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07361"/>
            <a:ext cx="7595003" cy="4051437"/>
          </a:xfrm>
        </p:spPr>
        <p:txBody>
          <a:bodyPr/>
          <a:lstStyle/>
          <a:p>
            <a:r>
              <a:rPr lang="fr-CA" dirty="0" smtClean="0"/>
              <a:t>Enlevez les vêtements mouillés et </a:t>
            </a:r>
            <a:r>
              <a:rPr lang="fr-CA" dirty="0" err="1" smtClean="0"/>
              <a:t>remplcez</a:t>
            </a:r>
            <a:r>
              <a:rPr lang="fr-CA" dirty="0" smtClean="0"/>
              <a:t>-les avec les vêtements  secs et les couvertures chauds; couvrez la tête</a:t>
            </a:r>
          </a:p>
          <a:p>
            <a:r>
              <a:rPr lang="fr-CA" dirty="0" smtClean="0"/>
              <a:t>Bougez-les à un environnement chaud</a:t>
            </a:r>
          </a:p>
          <a:p>
            <a:r>
              <a:rPr lang="fr-CA" dirty="0" smtClean="0"/>
              <a:t>Ne fait pas l’</a:t>
            </a:r>
            <a:r>
              <a:rPr lang="fr-CA" dirty="0" err="1" smtClean="0"/>
              <a:t>exercise</a:t>
            </a:r>
            <a:r>
              <a:rPr lang="fr-CA" dirty="0" smtClean="0"/>
              <a:t> pour réchauffer</a:t>
            </a:r>
          </a:p>
          <a:p>
            <a:r>
              <a:rPr lang="fr-CA" dirty="0" smtClean="0"/>
              <a:t>Ne réchauffe pas par un bain chaud ou par frotter</a:t>
            </a:r>
          </a:p>
          <a:p>
            <a:r>
              <a:rPr lang="fr-CA" dirty="0" smtClean="0"/>
              <a:t>Buvez un boisson chaud (pas trop) et sucré, mais évitez les boissons avec la caféine</a:t>
            </a:r>
          </a:p>
          <a:p>
            <a:r>
              <a:rPr lang="fr-CA" dirty="0" smtClean="0"/>
              <a:t>Cherchez l’aide médicale d’urgence</a:t>
            </a:r>
          </a:p>
          <a:p>
            <a:r>
              <a:rPr lang="fr-CA" dirty="0" smtClean="0"/>
              <a:t>Bougez la personne doucement</a:t>
            </a:r>
          </a:p>
          <a:p>
            <a:endParaRPr lang="en-CA" dirty="0" smtClean="0"/>
          </a:p>
        </p:txBody>
      </p:sp>
      <p:pic>
        <p:nvPicPr>
          <p:cNvPr id="8194" name="Picture 2" descr="http://ffden-2.phys.uaf.edu/webproj/212_spring_2014/Robert_Colles/Robert_Colles/Images/therm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356" y="4509120"/>
            <a:ext cx="2879055" cy="1905854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374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226" y="404664"/>
            <a:ext cx="8496944" cy="924475"/>
          </a:xfrm>
        </p:spPr>
        <p:txBody>
          <a:bodyPr/>
          <a:lstStyle/>
          <a:p>
            <a:r>
              <a:rPr lang="en-CA" dirty="0" smtClean="0"/>
              <a:t>Le </a:t>
            </a:r>
            <a:r>
              <a:rPr lang="en-CA" dirty="0" err="1" smtClean="0"/>
              <a:t>traitement</a:t>
            </a:r>
            <a:r>
              <a:rPr lang="en-CA" dirty="0" smtClean="0"/>
              <a:t> de </a:t>
            </a:r>
            <a:br>
              <a:rPr lang="en-CA" dirty="0" smtClean="0"/>
            </a:br>
            <a:r>
              <a:rPr lang="en-CA" dirty="0" err="1" smtClean="0"/>
              <a:t>l’hypothermie</a:t>
            </a:r>
            <a:r>
              <a:rPr lang="en-CA" dirty="0" smtClean="0"/>
              <a:t> </a:t>
            </a:r>
            <a:r>
              <a:rPr lang="en-CA" dirty="0" err="1" smtClean="0"/>
              <a:t>modéré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7920880" cy="3205815"/>
          </a:xfrm>
        </p:spPr>
        <p:txBody>
          <a:bodyPr/>
          <a:lstStyle/>
          <a:p>
            <a:pPr marL="0" indent="0">
              <a:buNone/>
            </a:pPr>
            <a:r>
              <a:rPr lang="fr-CA" dirty="0" smtClean="0"/>
              <a:t>De plus,</a:t>
            </a:r>
          </a:p>
          <a:p>
            <a:pPr marL="0" indent="0">
              <a:buNone/>
            </a:pPr>
            <a:endParaRPr lang="fr-CA" dirty="0" smtClean="0"/>
          </a:p>
          <a:p>
            <a:r>
              <a:rPr lang="fr-CA" dirty="0" smtClean="0"/>
              <a:t>Couvrez les extrémités complètement et placez des objets chauds, comme des bouteilles d’eau sur le corps centrale de la personne </a:t>
            </a:r>
          </a:p>
          <a:p>
            <a:r>
              <a:rPr lang="fr-CA" dirty="0" smtClean="0"/>
              <a:t>Les bras et les jambes devraient être réchauffés derniers</a:t>
            </a:r>
          </a:p>
          <a:p>
            <a:endParaRPr lang="en-CA" dirty="0" smtClean="0"/>
          </a:p>
        </p:txBody>
      </p:sp>
      <p:pic>
        <p:nvPicPr>
          <p:cNvPr id="4" name="Picture 4" descr="http://www.firstaidforfree.com/wp-content/uploads/2013/12/Hypothermia2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077072"/>
            <a:ext cx="2933700" cy="264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374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496944" cy="924475"/>
          </a:xfrm>
        </p:spPr>
        <p:txBody>
          <a:bodyPr/>
          <a:lstStyle/>
          <a:p>
            <a:r>
              <a:rPr lang="en-CA" dirty="0" smtClean="0"/>
              <a:t>Le </a:t>
            </a:r>
            <a:r>
              <a:rPr lang="en-CA" dirty="0" err="1" smtClean="0"/>
              <a:t>traitement</a:t>
            </a:r>
            <a:r>
              <a:rPr lang="en-CA" dirty="0" smtClean="0"/>
              <a:t> de </a:t>
            </a:r>
            <a:br>
              <a:rPr lang="en-CA" dirty="0" smtClean="0"/>
            </a:br>
            <a:r>
              <a:rPr lang="en-CA" dirty="0" err="1" smtClean="0"/>
              <a:t>l’hypothermie</a:t>
            </a:r>
            <a:r>
              <a:rPr lang="en-CA" dirty="0" smtClean="0"/>
              <a:t> </a:t>
            </a:r>
            <a:r>
              <a:rPr lang="en-CA" dirty="0" err="1" smtClean="0"/>
              <a:t>sévère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07361"/>
            <a:ext cx="7595003" cy="3421839"/>
          </a:xfrm>
        </p:spPr>
        <p:txBody>
          <a:bodyPr/>
          <a:lstStyle/>
          <a:p>
            <a:pPr marL="0" indent="0">
              <a:buNone/>
            </a:pPr>
            <a:r>
              <a:rPr lang="fr-CA" dirty="0" smtClean="0"/>
              <a:t>De plus,</a:t>
            </a:r>
          </a:p>
          <a:p>
            <a:r>
              <a:rPr lang="fr-CA" dirty="0" smtClean="0"/>
              <a:t>Appelez pour l’aide médicale d’urgence</a:t>
            </a:r>
          </a:p>
          <a:p>
            <a:r>
              <a:rPr lang="fr-CA" dirty="0" smtClean="0"/>
              <a:t>Donnez RCP si nécessaire</a:t>
            </a:r>
          </a:p>
          <a:p>
            <a:r>
              <a:rPr lang="fr-CA" dirty="0" smtClean="0"/>
              <a:t>N’appliquez pas la chaleur extrême (</a:t>
            </a:r>
            <a:r>
              <a:rPr lang="fr-CA" dirty="0" err="1" smtClean="0"/>
              <a:t>eg</a:t>
            </a:r>
            <a:r>
              <a:rPr lang="fr-CA" dirty="0" smtClean="0"/>
              <a:t>. Bain très chaud)</a:t>
            </a:r>
          </a:p>
          <a:p>
            <a:r>
              <a:rPr lang="fr-CA" dirty="0" smtClean="0"/>
              <a:t>Transportez la victime à un centre d’urgence aussitôt que possible.</a:t>
            </a:r>
          </a:p>
          <a:p>
            <a:endParaRPr lang="en-CA" dirty="0" smtClean="0"/>
          </a:p>
        </p:txBody>
      </p:sp>
      <p:pic>
        <p:nvPicPr>
          <p:cNvPr id="9218" name="Picture 2" descr="http://www.4pab.com/resources/ambulan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442008"/>
            <a:ext cx="3024336" cy="2199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9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blessures</a:t>
            </a:r>
            <a:r>
              <a:rPr lang="en-US" dirty="0" smtClean="0"/>
              <a:t> </a:t>
            </a:r>
            <a:r>
              <a:rPr lang="en-US" dirty="0" err="1" smtClean="0"/>
              <a:t>liées</a:t>
            </a:r>
            <a:r>
              <a:rPr lang="en-US" dirty="0" smtClean="0"/>
              <a:t> au </a:t>
            </a:r>
            <a:r>
              <a:rPr lang="en-US" dirty="0" err="1" smtClean="0"/>
              <a:t>froid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La </a:t>
            </a:r>
            <a:r>
              <a:rPr lang="en-US" sz="2800" dirty="0" err="1" smtClean="0"/>
              <a:t>gelure</a:t>
            </a:r>
            <a:endParaRPr lang="en-US" sz="2800" dirty="0" smtClean="0"/>
          </a:p>
          <a:p>
            <a:r>
              <a:rPr lang="en-US" sz="2800" dirty="0" err="1" smtClean="0"/>
              <a:t>L’hypothermie</a:t>
            </a:r>
            <a:endParaRPr lang="en-US" sz="2800" dirty="0" smtClean="0"/>
          </a:p>
        </p:txBody>
      </p:sp>
      <p:pic>
        <p:nvPicPr>
          <p:cNvPr id="2051" name="Picture 3" descr="C:\Users\Susan.Verkuyl\AppData\Local\Microsoft\Windows\Temporary Internet Files\Content.IE5\9ISKEYL6\first-aid-kit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752" y="2708920"/>
            <a:ext cx="2141246" cy="228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82903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125113" cy="924475"/>
          </a:xfrm>
        </p:spPr>
        <p:txBody>
          <a:bodyPr/>
          <a:lstStyle/>
          <a:p>
            <a:r>
              <a:rPr lang="en-CA" dirty="0" err="1" smtClean="0"/>
              <a:t>L’emballage</a:t>
            </a:r>
            <a:r>
              <a:rPr lang="en-CA" dirty="0" smtClean="0"/>
              <a:t> </a:t>
            </a:r>
            <a:r>
              <a:rPr lang="en-CA" dirty="0" err="1" smtClean="0"/>
              <a:t>d’hypothermie</a:t>
            </a:r>
            <a:r>
              <a:rPr lang="en-CA" dirty="0" smtClean="0"/>
              <a:t>: </a:t>
            </a:r>
            <a:br>
              <a:rPr lang="en-CA" dirty="0" smtClean="0"/>
            </a:br>
            <a:r>
              <a:rPr lang="en-CA" dirty="0" smtClean="0"/>
              <a:t>Le “burrito wrap”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098" name="Picture 2" descr="https://www.polartrec.com/files/members/susy-ellison/images/cimg019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2556284" cy="3408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s://i.ytimg.com/vi/xzAJTP5V3bI/hqdefaul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440" y="3786960"/>
            <a:ext cx="3840426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firstaidforfree.com/wp-content/uploads/2013/12/Hypothermia2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16832"/>
            <a:ext cx="2933700" cy="264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age result for hypothermia wra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562" y="4365104"/>
            <a:ext cx="2672308" cy="238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071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Éviter</a:t>
            </a:r>
            <a:r>
              <a:rPr lang="en-CA" dirty="0" smtClean="0"/>
              <a:t> </a:t>
            </a:r>
            <a:r>
              <a:rPr lang="en-CA" dirty="0" err="1" smtClean="0"/>
              <a:t>l’hypothermie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3"/>
              </a:rPr>
              <a:t>https://</a:t>
            </a:r>
            <a:r>
              <a:rPr lang="en-CA" dirty="0" smtClean="0">
                <a:hlinkClick r:id="rId3"/>
              </a:rPr>
              <a:t>www.youtube.com/watch?v=cG86H5uKsb8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740441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À faire: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7125112" cy="3061799"/>
          </a:xfrm>
        </p:spPr>
        <p:txBody>
          <a:bodyPr>
            <a:normAutofit/>
          </a:bodyPr>
          <a:lstStyle/>
          <a:p>
            <a:r>
              <a:rPr lang="fr-CA" sz="2000" dirty="0" smtClean="0"/>
              <a:t>Le mouvement est important pour ne pas devenir froid.</a:t>
            </a:r>
          </a:p>
          <a:p>
            <a:endParaRPr lang="fr-CA" sz="2000" dirty="0" smtClean="0"/>
          </a:p>
          <a:p>
            <a:r>
              <a:rPr lang="fr-CA" sz="2000" dirty="0" smtClean="0"/>
              <a:t>Recherchez ou développez un activité qui vous ferez bouger quand nous faisons le camping d’hiver, qui ne nous fera pas trop suer.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714541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848872" cy="924475"/>
          </a:xfrm>
        </p:spPr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facteurs</a:t>
            </a:r>
            <a:r>
              <a:rPr lang="en-US" dirty="0" smtClean="0"/>
              <a:t> qui </a:t>
            </a:r>
            <a:r>
              <a:rPr lang="en-US" dirty="0" err="1" smtClean="0"/>
              <a:t>influencent</a:t>
            </a:r>
            <a:r>
              <a:rPr lang="en-US" dirty="0" smtClean="0"/>
              <a:t> la </a:t>
            </a:r>
            <a:r>
              <a:rPr lang="en-US" dirty="0" err="1" smtClean="0"/>
              <a:t>risque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46595"/>
            <a:ext cx="4536504" cy="532859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fr-CA" dirty="0" smtClean="0"/>
          </a:p>
          <a:p>
            <a:r>
              <a:rPr lang="fr-CA" sz="5600" dirty="0" smtClean="0"/>
              <a:t>Les blessures précédentes</a:t>
            </a:r>
          </a:p>
          <a:p>
            <a:r>
              <a:rPr lang="fr-CA" sz="5600" dirty="0" smtClean="0"/>
              <a:t>Les conditions de santé prédisposées</a:t>
            </a:r>
          </a:p>
          <a:p>
            <a:r>
              <a:rPr lang="fr-CA" sz="5600" dirty="0" smtClean="0"/>
              <a:t>La fatigue</a:t>
            </a:r>
          </a:p>
          <a:p>
            <a:r>
              <a:rPr lang="fr-CA" sz="5600" dirty="0" smtClean="0"/>
              <a:t>La forme/l’état physique</a:t>
            </a:r>
          </a:p>
          <a:p>
            <a:r>
              <a:rPr lang="fr-CA" sz="5600" dirty="0" smtClean="0"/>
              <a:t>La nutrition</a:t>
            </a:r>
          </a:p>
          <a:p>
            <a:r>
              <a:rPr lang="fr-CA" sz="5600" dirty="0" smtClean="0"/>
              <a:t>La </a:t>
            </a:r>
            <a:r>
              <a:rPr lang="fr-CA" sz="5600" dirty="0" err="1" smtClean="0"/>
              <a:t>déshydration</a:t>
            </a:r>
            <a:endParaRPr lang="fr-CA" sz="5600" dirty="0" smtClean="0"/>
          </a:p>
          <a:p>
            <a:r>
              <a:rPr lang="fr-CA" sz="5600" dirty="0" smtClean="0"/>
              <a:t>Les médicaments</a:t>
            </a:r>
          </a:p>
          <a:p>
            <a:r>
              <a:rPr lang="fr-CA" sz="5600" dirty="0" smtClean="0"/>
              <a:t>La caféine, l’alcool</a:t>
            </a:r>
          </a:p>
          <a:p>
            <a:r>
              <a:rPr lang="fr-CA" sz="5600" dirty="0" smtClean="0"/>
              <a:t>La nicotine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27984" y="1124743"/>
            <a:ext cx="4536504" cy="5328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fr-CA" sz="5600" dirty="0" smtClean="0"/>
              <a:t>L’âge</a:t>
            </a:r>
          </a:p>
          <a:p>
            <a:r>
              <a:rPr lang="fr-CA" sz="5600" dirty="0" smtClean="0"/>
              <a:t>Les  vêtements et l’équipement</a:t>
            </a:r>
          </a:p>
          <a:p>
            <a:r>
              <a:rPr lang="fr-CA" sz="5600" dirty="0" smtClean="0"/>
              <a:t>Trop d’effort physique</a:t>
            </a:r>
          </a:p>
          <a:p>
            <a:r>
              <a:rPr lang="fr-CA" sz="5600" dirty="0" smtClean="0"/>
              <a:t>Manque d’effort physique</a:t>
            </a:r>
          </a:p>
          <a:p>
            <a:r>
              <a:rPr lang="fr-CA" sz="5600" dirty="0" smtClean="0"/>
              <a:t>Les conditions de froide</a:t>
            </a:r>
          </a:p>
          <a:p>
            <a:pPr lvl="1"/>
            <a:r>
              <a:rPr lang="fr-CA" sz="5600" dirty="0" smtClean="0"/>
              <a:t>La température</a:t>
            </a:r>
          </a:p>
          <a:p>
            <a:pPr lvl="1"/>
            <a:r>
              <a:rPr lang="fr-CA" sz="5600" dirty="0" smtClean="0"/>
              <a:t>Le vent</a:t>
            </a:r>
          </a:p>
          <a:p>
            <a:pPr lvl="1"/>
            <a:r>
              <a:rPr lang="fr-CA" sz="5600" dirty="0" smtClean="0"/>
              <a:t>L’humidité</a:t>
            </a:r>
          </a:p>
          <a:p>
            <a:r>
              <a:rPr lang="fr-CA" sz="5600" dirty="0" smtClean="0"/>
              <a:t>La durée de l’exposition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Font typeface="Wingdings 2" charset="2"/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3743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75724"/>
            <a:ext cx="8712968" cy="924475"/>
          </a:xfrm>
        </p:spPr>
        <p:txBody>
          <a:bodyPr/>
          <a:lstStyle/>
          <a:p>
            <a:r>
              <a:rPr lang="en-US" dirty="0" smtClean="0"/>
              <a:t>Pour </a:t>
            </a:r>
            <a:r>
              <a:rPr lang="en-US" dirty="0" err="1" smtClean="0"/>
              <a:t>prévenir</a:t>
            </a:r>
            <a:r>
              <a:rPr lang="en-US" dirty="0" smtClean="0"/>
              <a:t> les </a:t>
            </a:r>
            <a:r>
              <a:rPr lang="en-US" dirty="0" err="1" smtClean="0"/>
              <a:t>blessures</a:t>
            </a:r>
            <a:r>
              <a:rPr lang="en-US" dirty="0" smtClean="0"/>
              <a:t> </a:t>
            </a:r>
            <a:r>
              <a:rPr lang="en-US" dirty="0" err="1" smtClean="0"/>
              <a:t>liées</a:t>
            </a:r>
            <a:r>
              <a:rPr lang="en-US" dirty="0" smtClean="0"/>
              <a:t> au </a:t>
            </a:r>
            <a:r>
              <a:rPr lang="en-US" dirty="0" err="1" smtClean="0"/>
              <a:t>froid</a:t>
            </a:r>
            <a:r>
              <a:rPr lang="en-US" dirty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faut</a:t>
            </a:r>
            <a:r>
              <a:rPr lang="en-US" dirty="0" smtClean="0"/>
              <a:t>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204864"/>
            <a:ext cx="7413144" cy="4176464"/>
          </a:xfrm>
        </p:spPr>
        <p:txBody>
          <a:bodyPr>
            <a:normAutofit/>
          </a:bodyPr>
          <a:lstStyle/>
          <a:p>
            <a:r>
              <a:rPr lang="fr-CA" sz="2000" dirty="0" smtClean="0"/>
              <a:t>Porter les vêtements appropriés</a:t>
            </a:r>
          </a:p>
          <a:p>
            <a:r>
              <a:rPr lang="fr-CA" sz="2000" dirty="0" smtClean="0"/>
              <a:t>Éviter </a:t>
            </a:r>
            <a:r>
              <a:rPr lang="en-US" sz="2000" dirty="0" smtClean="0"/>
              <a:t>l’humidité</a:t>
            </a:r>
            <a:r>
              <a:rPr lang="en-CA" sz="2000" dirty="0" smtClean="0"/>
              <a:t> et la sudation excessive</a:t>
            </a:r>
          </a:p>
          <a:p>
            <a:r>
              <a:rPr lang="fr-CA" sz="2000" dirty="0" smtClean="0"/>
              <a:t>Rester sec. Si mouillé, changer de vêtements</a:t>
            </a:r>
          </a:p>
          <a:p>
            <a:r>
              <a:rPr lang="fr-CA" sz="2000" dirty="0" smtClean="0"/>
              <a:t>Être actif</a:t>
            </a:r>
          </a:p>
          <a:p>
            <a:r>
              <a:rPr lang="fr-CA" sz="2000" dirty="0" smtClean="0"/>
              <a:t>Prendre des pauses fréquemment quelque part chaud </a:t>
            </a:r>
          </a:p>
          <a:p>
            <a:r>
              <a:rPr lang="fr-CA" sz="2000" dirty="0" smtClean="0"/>
              <a:t>Travailler en partenaires</a:t>
            </a:r>
          </a:p>
          <a:p>
            <a:r>
              <a:rPr lang="fr-CA" sz="2000" dirty="0" smtClean="0"/>
              <a:t>Manger la nourriture haute en calories souvent</a:t>
            </a:r>
          </a:p>
          <a:p>
            <a:r>
              <a:rPr lang="fr-CA" sz="2000" dirty="0" smtClean="0"/>
              <a:t>Boire les boissons chaudes souvent</a:t>
            </a:r>
          </a:p>
          <a:p>
            <a:r>
              <a:rPr lang="fr-CA" sz="2000" dirty="0" smtClean="0"/>
              <a:t>Ne pas fumer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4251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620688"/>
            <a:ext cx="7125113" cy="924475"/>
          </a:xfrm>
        </p:spPr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geulure</a:t>
            </a:r>
            <a:endParaRPr lang="en-CA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484784"/>
            <a:ext cx="6552728" cy="4486672"/>
          </a:xfrm>
        </p:spPr>
        <p:txBody>
          <a:bodyPr/>
          <a:lstStyle/>
          <a:p>
            <a:r>
              <a:rPr lang="fr-CA" dirty="0" smtClean="0"/>
              <a:t>Dans un effort </a:t>
            </a:r>
            <a:r>
              <a:rPr lang="en-CA" dirty="0" smtClean="0"/>
              <a:t>à </a:t>
            </a:r>
            <a:r>
              <a:rPr lang="en-CA" dirty="0" err="1" smtClean="0"/>
              <a:t>maintenir</a:t>
            </a:r>
            <a:r>
              <a:rPr lang="en-CA" dirty="0" smtClean="0"/>
              <a:t> la </a:t>
            </a:r>
            <a:r>
              <a:rPr lang="en-CA" dirty="0" err="1" smtClean="0"/>
              <a:t>température</a:t>
            </a:r>
            <a:r>
              <a:rPr lang="en-CA" dirty="0" smtClean="0"/>
              <a:t> </a:t>
            </a:r>
            <a:r>
              <a:rPr lang="en-CA" dirty="0" err="1" smtClean="0"/>
              <a:t>centrale</a:t>
            </a:r>
            <a:r>
              <a:rPr lang="en-CA" dirty="0" smtClean="0"/>
              <a:t> </a:t>
            </a:r>
            <a:r>
              <a:rPr lang="en-CA" dirty="0" err="1" smtClean="0"/>
              <a:t>corporelle</a:t>
            </a:r>
            <a:r>
              <a:rPr lang="en-CA" dirty="0" smtClean="0"/>
              <a:t>, le corps </a:t>
            </a:r>
            <a:r>
              <a:rPr lang="en-CA" dirty="0" err="1" smtClean="0"/>
              <a:t>diminuera</a:t>
            </a:r>
            <a:r>
              <a:rPr lang="en-CA" dirty="0" smtClean="0"/>
              <a:t> le sang aux </a:t>
            </a:r>
            <a:r>
              <a:rPr lang="en-CA" dirty="0" err="1" smtClean="0"/>
              <a:t>extrémités</a:t>
            </a:r>
            <a:r>
              <a:rPr lang="en-CA" dirty="0" smtClean="0"/>
              <a:t> et </a:t>
            </a:r>
            <a:r>
              <a:rPr lang="en-CA" dirty="0" err="1" smtClean="0"/>
              <a:t>l’extérieur</a:t>
            </a:r>
            <a:r>
              <a:rPr lang="en-CA" dirty="0" smtClean="0"/>
              <a:t> de la </a:t>
            </a:r>
            <a:r>
              <a:rPr lang="en-CA" dirty="0" err="1" smtClean="0"/>
              <a:t>peau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les conditions </a:t>
            </a:r>
            <a:r>
              <a:rPr lang="en-CA" dirty="0" err="1" smtClean="0"/>
              <a:t>froids</a:t>
            </a:r>
            <a:r>
              <a:rPr lang="en-CA" dirty="0" smtClean="0"/>
              <a:t>, pour </a:t>
            </a:r>
            <a:r>
              <a:rPr lang="en-CA" dirty="0" err="1" smtClean="0"/>
              <a:t>garder</a:t>
            </a:r>
            <a:r>
              <a:rPr lang="en-CA" dirty="0" smtClean="0"/>
              <a:t> </a:t>
            </a:r>
            <a:r>
              <a:rPr lang="en-CA" dirty="0" err="1" smtClean="0"/>
              <a:t>réchauffé</a:t>
            </a:r>
            <a:r>
              <a:rPr lang="en-CA" dirty="0" smtClean="0"/>
              <a:t> les </a:t>
            </a:r>
            <a:r>
              <a:rPr lang="en-CA" dirty="0" err="1" smtClean="0"/>
              <a:t>organes</a:t>
            </a:r>
            <a:r>
              <a:rPr lang="en-CA" dirty="0" smtClean="0"/>
              <a:t> internes</a:t>
            </a:r>
          </a:p>
          <a:p>
            <a:endParaRPr lang="en-CA" dirty="0" smtClean="0"/>
          </a:p>
          <a:p>
            <a:r>
              <a:rPr lang="fr-CA" dirty="0" smtClean="0"/>
              <a:t>Cela permet à la peau exposé et aux extrémités de refroidir et à être susceptible à la gelure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876256" y="692696"/>
            <a:ext cx="2168525" cy="5638800"/>
            <a:chOff x="3067" y="576"/>
            <a:chExt cx="1366" cy="3552"/>
          </a:xfrm>
        </p:grpSpPr>
        <p:pic>
          <p:nvPicPr>
            <p:cNvPr id="5" name="Picture 10" descr="npo0000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7" y="576"/>
              <a:ext cx="1366" cy="3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211" y="1248"/>
              <a:ext cx="1152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lnSpc>
                  <a:spcPct val="75000"/>
                </a:lnSpc>
                <a:spcAft>
                  <a:spcPct val="20000"/>
                </a:spcAft>
              </a:pPr>
              <a:r>
                <a:rPr lang="en-US" b="1" dirty="0" smtClean="0"/>
                <a:t>Temp. </a:t>
              </a:r>
              <a:r>
                <a:rPr lang="en-US" b="1" dirty="0" err="1" smtClean="0"/>
                <a:t>normale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corporelle</a:t>
              </a:r>
              <a:r>
                <a:rPr lang="en-US" b="1" dirty="0" smtClean="0"/>
                <a:t>:</a:t>
              </a:r>
              <a:endParaRPr lang="en-US" b="1" dirty="0"/>
            </a:p>
            <a:p>
              <a:pPr algn="ctr">
                <a:lnSpc>
                  <a:spcPct val="85000"/>
                </a:lnSpc>
              </a:pPr>
              <a:r>
                <a:rPr lang="en-US" sz="2000" b="1" dirty="0" smtClean="0"/>
                <a:t>37°C 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75841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125113" cy="924475"/>
          </a:xfrm>
        </p:spPr>
        <p:txBody>
          <a:bodyPr/>
          <a:lstStyle/>
          <a:p>
            <a:r>
              <a:rPr lang="fr-CA" dirty="0" smtClean="0"/>
              <a:t>La gelure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789991"/>
          </a:xfrm>
        </p:spPr>
        <p:txBody>
          <a:bodyPr/>
          <a:lstStyle/>
          <a:p>
            <a:r>
              <a:rPr lang="fr-CA" dirty="0" smtClean="0"/>
              <a:t>Quand les couches de la peau et les tissus gèlent </a:t>
            </a:r>
          </a:p>
          <a:p>
            <a:r>
              <a:rPr lang="fr-CA" dirty="0" smtClean="0"/>
              <a:t>Peut causer des dommages permanents</a:t>
            </a:r>
          </a:p>
          <a:p>
            <a:r>
              <a:rPr lang="fr-CA" dirty="0" smtClean="0"/>
              <a:t>Affecte typiquement:</a:t>
            </a:r>
          </a:p>
          <a:p>
            <a:pPr lvl="1"/>
            <a:r>
              <a:rPr lang="fr-CA" dirty="0" smtClean="0"/>
              <a:t>Les orteils et les pieds</a:t>
            </a:r>
          </a:p>
          <a:p>
            <a:pPr lvl="1"/>
            <a:r>
              <a:rPr lang="fr-CA" dirty="0" smtClean="0"/>
              <a:t>Les doigts et les mains</a:t>
            </a:r>
          </a:p>
          <a:p>
            <a:pPr lvl="1"/>
            <a:r>
              <a:rPr lang="fr-CA" dirty="0" smtClean="0"/>
              <a:t>Les oreilles </a:t>
            </a:r>
          </a:p>
          <a:p>
            <a:pPr lvl="1"/>
            <a:r>
              <a:rPr lang="fr-CA" dirty="0" smtClean="0"/>
              <a:t>Le nez</a:t>
            </a:r>
          </a:p>
          <a:p>
            <a:pPr lvl="1"/>
            <a:r>
              <a:rPr lang="fr-CA" dirty="0" smtClean="0"/>
              <a:t>Les joues</a:t>
            </a:r>
          </a:p>
          <a:p>
            <a:pPr lvl="1"/>
            <a:r>
              <a:rPr lang="fr-CA" dirty="0" smtClean="0"/>
              <a:t>Le menton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6180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gelure – Les causes: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2996952"/>
            <a:ext cx="7125112" cy="2861846"/>
          </a:xfrm>
        </p:spPr>
        <p:txBody>
          <a:bodyPr/>
          <a:lstStyle/>
          <a:p>
            <a:r>
              <a:rPr lang="fr-CA" dirty="0" smtClean="0"/>
              <a:t>Quand on touche des objets très froids (en métal en particulier)</a:t>
            </a:r>
          </a:p>
          <a:p>
            <a:r>
              <a:rPr lang="fr-CA" dirty="0" smtClean="0"/>
              <a:t>Contact avec le gaz comprimé ou refroidi</a:t>
            </a:r>
            <a:endParaRPr lang="en-CA" dirty="0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043608" y="1675031"/>
            <a:ext cx="3912990" cy="1600200"/>
            <a:chOff x="5479865" y="1828800"/>
            <a:chExt cx="3206935" cy="1600200"/>
          </a:xfrm>
        </p:grpSpPr>
        <p:sp>
          <p:nvSpPr>
            <p:cNvPr id="5" name="Text Box 12"/>
            <p:cNvSpPr txBox="1">
              <a:spLocks noChangeArrowheads="1"/>
            </p:cNvSpPr>
            <p:nvPr/>
          </p:nvSpPr>
          <p:spPr bwMode="auto">
            <a:xfrm>
              <a:off x="5479865" y="1981200"/>
              <a:ext cx="1622609" cy="1292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tIns="91440" bIns="9144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b="1" dirty="0" smtClean="0"/>
                <a:t>temp. de </a:t>
              </a:r>
              <a:r>
                <a:rPr lang="en-US" b="1" dirty="0" err="1" smtClean="0"/>
                <a:t>l’air</a:t>
              </a:r>
              <a:r>
                <a:rPr lang="en-US" b="1" dirty="0"/>
                <a:t/>
              </a:r>
              <a:br>
                <a:rPr lang="en-US" b="1" dirty="0"/>
              </a:br>
              <a:r>
                <a:rPr lang="en-US" b="1" dirty="0"/>
                <a:t>+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b="1" dirty="0" smtClean="0"/>
                <a:t>Le vent</a:t>
              </a:r>
              <a:endParaRPr lang="en-US" b="1" dirty="0"/>
            </a:p>
            <a:p>
              <a:pPr algn="ctr" eaLnBrk="1" hangingPunct="1">
                <a:lnSpc>
                  <a:spcPct val="80000"/>
                </a:lnSpc>
              </a:pPr>
              <a:r>
                <a:rPr lang="en-US" dirty="0"/>
                <a:t>+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b="1" dirty="0" smtClean="0"/>
                <a:t>L’humidité</a:t>
              </a:r>
              <a:endParaRPr lang="en-US" b="1" dirty="0"/>
            </a:p>
          </p:txBody>
        </p:sp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>
              <a:off x="7331075" y="2479675"/>
              <a:ext cx="1295400" cy="443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 b="1" dirty="0" smtClean="0"/>
                <a:t>Condition</a:t>
              </a:r>
            </a:p>
            <a:p>
              <a:pPr algn="ctr" eaLnBrk="1" hangingPunct="1">
                <a:lnSpc>
                  <a:spcPct val="80000"/>
                </a:lnSpc>
              </a:pPr>
              <a:r>
                <a:rPr lang="en-US" b="1" dirty="0" err="1" smtClean="0"/>
                <a:t>froid</a:t>
              </a:r>
              <a:endParaRPr lang="en-US" b="1" dirty="0"/>
            </a:p>
          </p:txBody>
        </p:sp>
        <p:sp>
          <p:nvSpPr>
            <p:cNvPr id="7" name="Text Box 15"/>
            <p:cNvSpPr txBox="1">
              <a:spLocks noChangeArrowheads="1"/>
            </p:cNvSpPr>
            <p:nvPr/>
          </p:nvSpPr>
          <p:spPr bwMode="auto">
            <a:xfrm>
              <a:off x="6769100" y="2600325"/>
              <a:ext cx="457200" cy="221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US"/>
                <a:t>=</a:t>
              </a:r>
            </a:p>
          </p:txBody>
        </p:sp>
        <p:sp>
          <p:nvSpPr>
            <p:cNvPr id="8" name="Rectangle 16"/>
            <p:cNvSpPr>
              <a:spLocks noChangeArrowheads="1"/>
            </p:cNvSpPr>
            <p:nvPr/>
          </p:nvSpPr>
          <p:spPr bwMode="auto">
            <a:xfrm>
              <a:off x="5562600" y="1828800"/>
              <a:ext cx="3124200" cy="1600200"/>
            </a:xfrm>
            <a:prstGeom prst="rect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endParaRPr lang="en-US"/>
            </a:p>
          </p:txBody>
        </p:sp>
      </p:grpSp>
      <p:pic>
        <p:nvPicPr>
          <p:cNvPr id="3074" name="Picture 2" descr="http://images.clipartpanda.com/wind-clip-art-wind-clip-ar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397" y="1687362"/>
            <a:ext cx="2383966" cy="1572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369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gelure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13277"/>
            <a:ext cx="7125112" cy="2219779"/>
          </a:xfrm>
        </p:spPr>
        <p:txBody>
          <a:bodyPr/>
          <a:lstStyle/>
          <a:p>
            <a:r>
              <a:rPr lang="fr-CA" dirty="0" smtClean="0"/>
              <a:t>L’étendu de la gelure dépend de la durée de l’exposition et la sévérité des conditions</a:t>
            </a:r>
          </a:p>
          <a:p>
            <a:r>
              <a:rPr lang="fr-CA" dirty="0" smtClean="0"/>
              <a:t>La gelure peut être superficielle (douce) ou profonde (sévère)</a:t>
            </a:r>
            <a:endParaRPr lang="en-CA" dirty="0"/>
          </a:p>
        </p:txBody>
      </p:sp>
      <p:pic>
        <p:nvPicPr>
          <p:cNvPr id="4" name="Picture 5" descr="C:\Documents and Settings\hala235\Local Settings\Temporary Internet Files\Content.IE5\IR6V8XWH\MC90021147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61"/>
          <a:stretch>
            <a:fillRect/>
          </a:stretch>
        </p:blipFill>
        <p:spPr bwMode="auto">
          <a:xfrm>
            <a:off x="1403648" y="4149080"/>
            <a:ext cx="2214028" cy="2171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http://www.usarak.army.mil/main/surviving/images/Frostbite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670" y="4581128"/>
            <a:ext cx="2381250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141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gelure superficielle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7667011" cy="3637863"/>
          </a:xfrm>
        </p:spPr>
        <p:txBody>
          <a:bodyPr/>
          <a:lstStyle/>
          <a:p>
            <a:r>
              <a:rPr lang="fr-CA" dirty="0" smtClean="0"/>
              <a:t>Inclus toutes les couches de la peau</a:t>
            </a:r>
          </a:p>
          <a:p>
            <a:r>
              <a:rPr lang="fr-CA" dirty="0" smtClean="0"/>
              <a:t>Au début, rouge pour la peau léger, gris pour la peau foncée</a:t>
            </a:r>
          </a:p>
          <a:p>
            <a:r>
              <a:rPr lang="fr-CA" dirty="0" smtClean="0"/>
              <a:t>Sensation de brûlure, de picotement, de démangeaison ou de froid, suivi par l’engourdissement</a:t>
            </a:r>
          </a:p>
          <a:p>
            <a:r>
              <a:rPr lang="fr-CA" dirty="0" smtClean="0"/>
              <a:t>La peau devient blanche, cireuse, il y aura un peu de résistance quand appuyé (firme mais le tissu est molle en-dessous), froid au toucher</a:t>
            </a:r>
          </a:p>
          <a:p>
            <a:r>
              <a:rPr lang="fr-CA" dirty="0" smtClean="0"/>
              <a:t>Peut avoir des ampoules</a:t>
            </a:r>
            <a:endParaRPr lang="en-CA" dirty="0"/>
          </a:p>
        </p:txBody>
      </p:sp>
      <p:pic>
        <p:nvPicPr>
          <p:cNvPr id="3074" name="Picture 2" descr="http://f.tqn.com/y/firstaid/1/S/D/H/-/-/frostbite-resiz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413109"/>
            <a:ext cx="324036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www.spanco.com/images/wysiwyg/frostbit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872541"/>
            <a:ext cx="2607907" cy="170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293654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TM02455519[[fn=Winter]]</Template>
  <TotalTime>1162</TotalTime>
  <Words>1248</Words>
  <Application>Microsoft Office PowerPoint</Application>
  <PresentationFormat>On-screen Show (4:3)</PresentationFormat>
  <Paragraphs>247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Winter</vt:lpstr>
      <vt:lpstr>La sécurité en hiver</vt:lpstr>
      <vt:lpstr>Les blessures liées au froid</vt:lpstr>
      <vt:lpstr>Les facteurs qui influencent la risque</vt:lpstr>
      <vt:lpstr>Pour prévenir les blessures liées au froid il faut:</vt:lpstr>
      <vt:lpstr>La geulure</vt:lpstr>
      <vt:lpstr>La gelure</vt:lpstr>
      <vt:lpstr>La gelure – Les causes:</vt:lpstr>
      <vt:lpstr>La gelure</vt:lpstr>
      <vt:lpstr>La gelure superficielle</vt:lpstr>
      <vt:lpstr>La gelure profonde</vt:lpstr>
      <vt:lpstr>Les stades de la gelure</vt:lpstr>
      <vt:lpstr>Le traitement de la gelure</vt:lpstr>
      <vt:lpstr>L’hypothermie</vt:lpstr>
      <vt:lpstr>L’hypothermie légère:  Les signes et symptômes</vt:lpstr>
      <vt:lpstr>L’hypothermie modéré:  Les signes et symptômes</vt:lpstr>
      <vt:lpstr>L’hypothermie sévère:  Les signes et symptômes</vt:lpstr>
      <vt:lpstr>Le traitement de  l’hypothermie légère:</vt:lpstr>
      <vt:lpstr>Le traitement de  l’hypothermie modéré</vt:lpstr>
      <vt:lpstr>Le traitement de  l’hypothermie sévère</vt:lpstr>
      <vt:lpstr>L’emballage d’hypothermie:  Le “burrito wrap”</vt:lpstr>
      <vt:lpstr>Éviter l’hypothermie</vt:lpstr>
      <vt:lpstr>À faire: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sécurité en hiver</dc:title>
  <dc:creator>Verkuyl, Susan</dc:creator>
  <cp:lastModifiedBy>Verkuyl, Susan</cp:lastModifiedBy>
  <cp:revision>51</cp:revision>
  <dcterms:created xsi:type="dcterms:W3CDTF">2016-02-05T18:50:54Z</dcterms:created>
  <dcterms:modified xsi:type="dcterms:W3CDTF">2016-02-10T00:04:05Z</dcterms:modified>
</cp:coreProperties>
</file>