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0226-4402-4BCD-BB2D-CB16B2C410AE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D795-D62E-4B14-B679-977B3904E25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CA" dirty="0" smtClean="0"/>
              <a:t>Revue des </a:t>
            </a:r>
            <a:r>
              <a:rPr lang="en-CA" dirty="0" err="1" smtClean="0"/>
              <a:t>cartes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</a:rPr>
              <a:t>Identifiez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les 6 </a:t>
            </a:r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</a:rPr>
              <a:t>éléments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essentiels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1. </a:t>
            </a:r>
          </a:p>
          <a:p>
            <a:pPr>
              <a:buNone/>
            </a:pPr>
            <a:r>
              <a:rPr lang="en-CA" dirty="0" smtClean="0"/>
              <a:t>2. </a:t>
            </a:r>
          </a:p>
          <a:p>
            <a:pPr>
              <a:buNone/>
            </a:pPr>
            <a:r>
              <a:rPr lang="en-CA" dirty="0" smtClean="0"/>
              <a:t>3. </a:t>
            </a:r>
          </a:p>
          <a:p>
            <a:pPr>
              <a:buNone/>
            </a:pPr>
            <a:r>
              <a:rPr lang="en-CA" dirty="0" smtClean="0"/>
              <a:t>4. </a:t>
            </a:r>
          </a:p>
          <a:p>
            <a:pPr>
              <a:buNone/>
            </a:pPr>
            <a:r>
              <a:rPr lang="en-CA" dirty="0" smtClean="0"/>
              <a:t>5. </a:t>
            </a:r>
          </a:p>
          <a:p>
            <a:pPr>
              <a:buNone/>
            </a:pPr>
            <a:r>
              <a:rPr lang="en-CA" dirty="0" smtClean="0"/>
              <a:t>6.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Comment identifier……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684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CA" dirty="0" err="1" smtClean="0"/>
              <a:t>Rivières</a:t>
            </a:r>
            <a:r>
              <a:rPr lang="en-CA" dirty="0" smtClean="0"/>
              <a:t> </a:t>
            </a:r>
          </a:p>
          <a:p>
            <a:pPr marL="457200" indent="-457200">
              <a:buAutoNum type="arabicPeriod"/>
            </a:pPr>
            <a:r>
              <a:rPr lang="en-CA" dirty="0" smtClean="0"/>
              <a:t>Provinces</a:t>
            </a:r>
          </a:p>
          <a:p>
            <a:pPr marL="457200" indent="-457200">
              <a:buAutoNum type="arabicPeriod"/>
            </a:pPr>
            <a:r>
              <a:rPr lang="en-CA" dirty="0" err="1" smtClean="0"/>
              <a:t>villes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643446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Rivières</a:t>
            </a:r>
            <a:endParaRPr lang="en-CA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3143240" y="5072074"/>
            <a:ext cx="3714776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5429264"/>
            <a:ext cx="261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PROVINCES</a:t>
            </a:r>
            <a:endParaRPr lang="en-CA" sz="4000" b="1" dirty="0"/>
          </a:p>
        </p:txBody>
      </p:sp>
      <p:sp>
        <p:nvSpPr>
          <p:cNvPr id="10" name="Oval 9"/>
          <p:cNvSpPr/>
          <p:nvPr/>
        </p:nvSpPr>
        <p:spPr>
          <a:xfrm>
            <a:off x="4429124" y="6215082"/>
            <a:ext cx="214314" cy="240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607220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/>
              <a:t>Villes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406" y="1364142"/>
            <a:ext cx="8649189" cy="4719268"/>
          </a:xfrm>
        </p:spPr>
        <p:txBody>
          <a:bodyPr/>
          <a:lstStyle/>
          <a:p>
            <a:r>
              <a:rPr lang="en-US" dirty="0"/>
              <a:t>Google Maps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exemple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simple de </a:t>
            </a:r>
            <a:r>
              <a:rPr lang="en-US" dirty="0" err="1" smtClean="0"/>
              <a:t>cartographie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. 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83972" name="Picture 4" descr="slid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25165"/>
            <a:ext cx="4477330" cy="3626072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169448" y="6252671"/>
            <a:ext cx="4530527" cy="4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marL="342231" indent="-342231" algn="ctr" defTabSz="915001">
              <a:spcBef>
                <a:spcPct val="20000"/>
              </a:spcBef>
            </a:pPr>
            <a:r>
              <a:rPr lang="en-US" sz="2900" dirty="0"/>
              <a:t>www.maps.google.com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/>
          <a:lstStyle/>
          <a:p>
            <a:r>
              <a:rPr lang="en-CA" dirty="0" smtClean="0"/>
              <a:t>Les types de </a:t>
            </a:r>
            <a:r>
              <a:rPr lang="en-CA" dirty="0" err="1" smtClean="0"/>
              <a:t>cartes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existe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plusieurs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types de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cartes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. Par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exemple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, des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cartes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politiques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, marines,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topographiques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, de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végétation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météorologiques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http://www.bugbog.com/images/maps/worl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937249" cy="165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0" name="Picture 4" descr="http://listingsca.com/common/maps/cama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1858610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2" name="Picture 6" descr="http://excelcharts.com/blog/wp-content/uploads/2008/02/thematic-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2643206" cy="1656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Types </a:t>
            </a:r>
            <a:r>
              <a:rPr lang="en-US" dirty="0" smtClean="0"/>
              <a:t>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5052511" cy="5288736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Les </a:t>
            </a:r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générales</a:t>
            </a:r>
            <a:r>
              <a:rPr lang="en-US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eg</a:t>
            </a:r>
            <a:r>
              <a:rPr lang="en-US" b="1" dirty="0" smtClean="0"/>
              <a:t>. des </a:t>
            </a:r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routières</a:t>
            </a:r>
            <a:r>
              <a:rPr lang="en-US" b="1" dirty="0" smtClean="0"/>
              <a:t>)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carte qui </a:t>
            </a:r>
            <a:r>
              <a:rPr lang="en-US" dirty="0" err="1" smtClean="0">
                <a:solidFill>
                  <a:srgbClr val="FF0000"/>
                </a:solidFill>
              </a:rPr>
              <a:t>utilise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symboles</a:t>
            </a:r>
            <a:r>
              <a:rPr lang="en-US" dirty="0" smtClean="0">
                <a:solidFill>
                  <a:srgbClr val="FF0000"/>
                </a:solidFill>
              </a:rPr>
              <a:t> et le </a:t>
            </a:r>
            <a:r>
              <a:rPr lang="en-US" dirty="0" err="1" smtClean="0">
                <a:solidFill>
                  <a:srgbClr val="FF0000"/>
                </a:solidFill>
              </a:rPr>
              <a:t>couleur</a:t>
            </a:r>
            <a:r>
              <a:rPr lang="en-US" dirty="0" smtClean="0">
                <a:solidFill>
                  <a:srgbClr val="FF0000"/>
                </a:solidFill>
              </a:rPr>
              <a:t> pour </a:t>
            </a:r>
            <a:r>
              <a:rPr lang="en-US" dirty="0" err="1" smtClean="0">
                <a:solidFill>
                  <a:srgbClr val="FF0000"/>
                </a:solidFill>
              </a:rPr>
              <a:t>indiquer</a:t>
            </a:r>
            <a:r>
              <a:rPr lang="en-US" dirty="0" smtClean="0">
                <a:solidFill>
                  <a:srgbClr val="FF0000"/>
                </a:solidFill>
              </a:rPr>
              <a:t> les rues </a:t>
            </a:r>
            <a:r>
              <a:rPr lang="en-US" dirty="0" err="1" smtClean="0">
                <a:solidFill>
                  <a:srgbClr val="FF0000"/>
                </a:solidFill>
              </a:rPr>
              <a:t>principales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pour la transportation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Permet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d’avoir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bonne </a:t>
            </a:r>
            <a:r>
              <a:rPr lang="en-US" dirty="0" err="1" smtClean="0">
                <a:solidFill>
                  <a:srgbClr val="FF0000"/>
                </a:solidFill>
              </a:rPr>
              <a:t>connaissance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intérêts</a:t>
            </a:r>
            <a:r>
              <a:rPr lang="en-US" dirty="0" smtClean="0">
                <a:solidFill>
                  <a:srgbClr val="FF0000"/>
                </a:solidFill>
              </a:rPr>
              <a:t> pour les voyageurs (</a:t>
            </a:r>
            <a:r>
              <a:rPr lang="en-US" dirty="0" err="1" smtClean="0">
                <a:solidFill>
                  <a:srgbClr val="FF0000"/>
                </a:solidFill>
              </a:rPr>
              <a:t>i.e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parcs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attractions </a:t>
            </a:r>
            <a:r>
              <a:rPr lang="en-US" dirty="0" err="1" smtClean="0">
                <a:solidFill>
                  <a:srgbClr val="FF0000"/>
                </a:solidFill>
              </a:rPr>
              <a:t>touristiques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3253" name="Picture 5" descr="slide02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733" y="1914962"/>
            <a:ext cx="3425067" cy="4753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3885557" cy="4719268"/>
          </a:xfrm>
        </p:spPr>
        <p:txBody>
          <a:bodyPr/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générales</a:t>
            </a:r>
            <a:r>
              <a:rPr lang="en-US" b="1" dirty="0" smtClean="0"/>
              <a:t> </a:t>
            </a:r>
            <a:r>
              <a:rPr lang="en-US" dirty="0" smtClean="0"/>
              <a:t>Carte de </a:t>
            </a:r>
            <a:r>
              <a:rPr lang="en-US" dirty="0"/>
              <a:t>“Golden Horseshoe” (Niagara Falls </a:t>
            </a:r>
            <a:r>
              <a:rPr lang="en-US" dirty="0" smtClean="0"/>
              <a:t>à </a:t>
            </a:r>
            <a:r>
              <a:rPr lang="en-US" dirty="0"/>
              <a:t>Clarington)</a:t>
            </a:r>
          </a:p>
        </p:txBody>
      </p:sp>
      <p:pic>
        <p:nvPicPr>
          <p:cNvPr id="81924" name="Picture 4" descr="toronto-nia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4353196" cy="564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461486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topographique</a:t>
            </a:r>
            <a:endParaRPr lang="en-US" dirty="0"/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Utilisent</a:t>
            </a:r>
            <a:r>
              <a:rPr lang="en-US" sz="2400" dirty="0" smtClean="0">
                <a:solidFill>
                  <a:srgbClr val="FF0000"/>
                </a:solidFill>
              </a:rPr>
              <a:t> des </a:t>
            </a:r>
            <a:r>
              <a:rPr lang="en-US" sz="2400" dirty="0" err="1" smtClean="0">
                <a:solidFill>
                  <a:srgbClr val="FF0000"/>
                </a:solidFill>
              </a:rPr>
              <a:t>symboles</a:t>
            </a:r>
            <a:r>
              <a:rPr lang="en-US" sz="2400" dirty="0" smtClean="0">
                <a:solidFill>
                  <a:srgbClr val="FF0000"/>
                </a:solidFill>
              </a:rPr>
              <a:t> pour </a:t>
            </a:r>
            <a:r>
              <a:rPr lang="en-US" sz="2400" dirty="0" err="1" smtClean="0">
                <a:solidFill>
                  <a:srgbClr val="FF0000"/>
                </a:solidFill>
              </a:rPr>
              <a:t>montrer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variété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d’éléments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Indiquent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l’echelle</a:t>
            </a:r>
            <a:r>
              <a:rPr lang="en-US" sz="2400" dirty="0" smtClean="0">
                <a:solidFill>
                  <a:srgbClr val="FF0000"/>
                </a:solidFill>
              </a:rPr>
              <a:t> en </a:t>
            </a:r>
            <a:r>
              <a:rPr lang="en-US" sz="2400" dirty="0" err="1" smtClean="0">
                <a:solidFill>
                  <a:srgbClr val="FF0000"/>
                </a:solidFill>
              </a:rPr>
              <a:t>utilisant</a:t>
            </a:r>
            <a:r>
              <a:rPr lang="en-US" sz="2400" dirty="0" smtClean="0">
                <a:solidFill>
                  <a:srgbClr val="FF0000"/>
                </a:solidFill>
              </a:rPr>
              <a:t> les </a:t>
            </a:r>
            <a:r>
              <a:rPr lang="en-US" sz="2400" dirty="0" err="1" smtClean="0">
                <a:solidFill>
                  <a:srgbClr val="FF0000"/>
                </a:solidFill>
              </a:rPr>
              <a:t>symboles</a:t>
            </a:r>
            <a:r>
              <a:rPr lang="en-US" sz="2400" dirty="0" smtClean="0">
                <a:solidFill>
                  <a:srgbClr val="FF0000"/>
                </a:solidFill>
              </a:rPr>
              <a:t> et le </a:t>
            </a:r>
            <a:r>
              <a:rPr lang="en-US" sz="2400" dirty="0" err="1" smtClean="0">
                <a:solidFill>
                  <a:srgbClr val="FF0000"/>
                </a:solidFill>
              </a:rPr>
              <a:t>couleur</a:t>
            </a:r>
            <a:r>
              <a:rPr lang="en-US" sz="2400" dirty="0" smtClean="0">
                <a:solidFill>
                  <a:srgbClr val="FF0000"/>
                </a:solidFill>
              </a:rPr>
              <a:t> pour </a:t>
            </a:r>
            <a:r>
              <a:rPr lang="en-US" sz="2400" dirty="0" err="1" smtClean="0">
                <a:solidFill>
                  <a:srgbClr val="FF0000"/>
                </a:solidFill>
              </a:rPr>
              <a:t>montrer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toutes</a:t>
            </a:r>
            <a:r>
              <a:rPr lang="en-US" sz="2400" dirty="0" smtClean="0">
                <a:solidFill>
                  <a:srgbClr val="FF0000"/>
                </a:solidFill>
              </a:rPr>
              <a:t> les </a:t>
            </a:r>
            <a:r>
              <a:rPr lang="en-US" sz="2400" dirty="0" err="1" smtClean="0">
                <a:solidFill>
                  <a:srgbClr val="FF0000"/>
                </a:solidFill>
              </a:rPr>
              <a:t>caractéristiques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humaines</a:t>
            </a:r>
            <a:r>
              <a:rPr lang="en-US" sz="2400" dirty="0" smtClean="0">
                <a:solidFill>
                  <a:srgbClr val="FF0000"/>
                </a:solidFill>
              </a:rPr>
              <a:t> et </a:t>
            </a:r>
            <a:r>
              <a:rPr lang="en-US" sz="2400" dirty="0" err="1" smtClean="0">
                <a:solidFill>
                  <a:srgbClr val="FF0000"/>
                </a:solidFill>
              </a:rPr>
              <a:t>naturelles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sur</a:t>
            </a:r>
            <a:r>
              <a:rPr lang="en-US" sz="2400" dirty="0" smtClean="0">
                <a:solidFill>
                  <a:srgbClr val="FF0000"/>
                </a:solidFill>
              </a:rPr>
              <a:t> la surface de la </a:t>
            </a:r>
            <a:r>
              <a:rPr lang="en-US" sz="2400" dirty="0" err="1" smtClean="0">
                <a:solidFill>
                  <a:srgbClr val="FF0000"/>
                </a:solidFill>
              </a:rPr>
              <a:t>terre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Montrent</a:t>
            </a:r>
            <a:r>
              <a:rPr lang="en-US" sz="2400" dirty="0" smtClean="0">
                <a:solidFill>
                  <a:srgbClr val="FF0000"/>
                </a:solidFill>
              </a:rPr>
              <a:t> la surface de la Terre avec beaucoup de </a:t>
            </a:r>
            <a:r>
              <a:rPr lang="en-US" sz="2400" dirty="0" err="1" smtClean="0">
                <a:solidFill>
                  <a:srgbClr val="FF0000"/>
                </a:solidFill>
              </a:rPr>
              <a:t>détails</a:t>
            </a:r>
            <a:r>
              <a:rPr lang="en-US" sz="2400" dirty="0" smtClean="0">
                <a:solidFill>
                  <a:srgbClr val="FF0000"/>
                </a:solidFill>
              </a:rPr>
              <a:t> (à </a:t>
            </a:r>
            <a:r>
              <a:rPr lang="en-US" sz="2400" dirty="0" err="1" smtClean="0">
                <a:solidFill>
                  <a:srgbClr val="FF0000"/>
                </a:solidFill>
              </a:rPr>
              <a:t>grande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echelle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indiquent</a:t>
            </a:r>
            <a:r>
              <a:rPr lang="en-US" sz="2400" dirty="0" smtClean="0">
                <a:solidFill>
                  <a:srgbClr val="FF0000"/>
                </a:solidFill>
              </a:rPr>
              <a:t> les variations </a:t>
            </a:r>
            <a:r>
              <a:rPr lang="en-US" sz="2400" dirty="0" err="1" smtClean="0">
                <a:solidFill>
                  <a:srgbClr val="FF0000"/>
                </a:solidFill>
              </a:rPr>
              <a:t>d’élévations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montrent</a:t>
            </a:r>
            <a:r>
              <a:rPr lang="en-US" sz="2400" dirty="0" smtClean="0">
                <a:solidFill>
                  <a:srgbClr val="FF0000"/>
                </a:solidFill>
              </a:rPr>
              <a:t> les rues, la </a:t>
            </a:r>
            <a:r>
              <a:rPr lang="en-US" sz="2400" dirty="0" err="1" smtClean="0">
                <a:solidFill>
                  <a:srgbClr val="FF0000"/>
                </a:solidFill>
              </a:rPr>
              <a:t>végétation</a:t>
            </a:r>
            <a:r>
              <a:rPr lang="en-US" sz="2400" dirty="0" smtClean="0">
                <a:solidFill>
                  <a:srgbClr val="FF0000"/>
                </a:solidFill>
              </a:rPr>
              <a:t>, les </a:t>
            </a:r>
            <a:r>
              <a:rPr lang="en-US" sz="2400" dirty="0" err="1" smtClean="0">
                <a:solidFill>
                  <a:srgbClr val="FF0000"/>
                </a:solidFill>
              </a:rPr>
              <a:t>ligne</a:t>
            </a:r>
            <a:r>
              <a:rPr lang="en-US" sz="2400" dirty="0" smtClean="0">
                <a:solidFill>
                  <a:srgbClr val="FF0000"/>
                </a:solidFill>
              </a:rPr>
              <a:t> de transport </a:t>
            </a:r>
            <a:r>
              <a:rPr lang="en-US" sz="2400" dirty="0" err="1" smtClean="0">
                <a:solidFill>
                  <a:srgbClr val="FF0000"/>
                </a:solidFill>
              </a:rPr>
              <a:t>d’énergie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etc.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344253" cy="3143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6056" y="5517232"/>
            <a:ext cx="204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La plus </a:t>
            </a:r>
            <a:r>
              <a:rPr lang="en-CA" sz="2400" b="1" dirty="0" err="1" smtClean="0">
                <a:solidFill>
                  <a:srgbClr val="FF0000"/>
                </a:solidFill>
              </a:rPr>
              <a:t>précise</a:t>
            </a:r>
            <a:endParaRPr lang="en-CA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17232"/>
            <a:ext cx="476672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7051"/>
            <a:ext cx="3061825" cy="4719268"/>
          </a:xfrm>
        </p:spPr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carte </a:t>
            </a:r>
            <a:r>
              <a:rPr lang="en-US" b="1" dirty="0" err="1" smtClean="0"/>
              <a:t>topographique</a:t>
            </a:r>
            <a:r>
              <a:rPr lang="en-US" b="1" dirty="0" smtClean="0"/>
              <a:t> de Blue Mountain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Collingwood)</a:t>
            </a:r>
            <a:endParaRPr lang="en-US" dirty="0"/>
          </a:p>
        </p:txBody>
      </p:sp>
      <p:pic>
        <p:nvPicPr>
          <p:cNvPr id="79876" name="Picture 4" descr="slide0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180" y="1226436"/>
            <a:ext cx="5972059" cy="50893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343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thématiques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sont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conçues</a:t>
            </a:r>
            <a:r>
              <a:rPr lang="en-US" dirty="0" smtClean="0">
                <a:solidFill>
                  <a:srgbClr val="FF0000"/>
                </a:solidFill>
              </a:rPr>
              <a:t> pour </a:t>
            </a:r>
            <a:r>
              <a:rPr lang="en-US" dirty="0" err="1" smtClean="0">
                <a:solidFill>
                  <a:srgbClr val="FF0000"/>
                </a:solidFill>
              </a:rPr>
              <a:t>fournir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renseignements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sur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sujet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thème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particulier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renferment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</a:t>
            </a:r>
            <a:r>
              <a:rPr lang="en-US" dirty="0" err="1" smtClean="0"/>
              <a:t>seul</a:t>
            </a:r>
            <a:r>
              <a:rPr lang="en-US" dirty="0" smtClean="0"/>
              <a:t> type de </a:t>
            </a:r>
            <a:r>
              <a:rPr lang="en-US" dirty="0" err="1" smtClean="0"/>
              <a:t>renseignement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facile à </a:t>
            </a:r>
            <a:r>
              <a:rPr lang="en-US" dirty="0" err="1" smtClean="0"/>
              <a:t>comprendre</a:t>
            </a:r>
            <a:r>
              <a:rPr lang="en-US" dirty="0"/>
              <a:t>			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smtClean="0"/>
              <a:t>la distribution de la population)</a:t>
            </a:r>
            <a:endParaRPr lang="en-US" dirty="0"/>
          </a:p>
        </p:txBody>
      </p:sp>
      <p:pic>
        <p:nvPicPr>
          <p:cNvPr id="65540" name="Picture 4" descr="Southern Ontario Population 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00504"/>
            <a:ext cx="3000396" cy="26716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2" name="Picture 2" descr="http://www.craigmarlatt.com/canada/images/images&amp;downloads/map_v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778259" cy="285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Les 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8" y="1377051"/>
            <a:ext cx="2444025" cy="471926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Une</a:t>
            </a:r>
            <a:r>
              <a:rPr lang="en-US" sz="2800" dirty="0" smtClean="0"/>
              <a:t> carte </a:t>
            </a:r>
            <a:r>
              <a:rPr lang="en-US" sz="2800" dirty="0" err="1" smtClean="0"/>
              <a:t>thématique</a:t>
            </a:r>
            <a:r>
              <a:rPr lang="en-US" sz="2800" dirty="0" smtClean="0"/>
              <a:t> qui </a:t>
            </a:r>
            <a:r>
              <a:rPr lang="en-US" sz="2800" dirty="0" err="1" smtClean="0"/>
              <a:t>montre</a:t>
            </a:r>
            <a:r>
              <a:rPr lang="en-US" sz="2800" dirty="0" smtClean="0"/>
              <a:t> le </a:t>
            </a:r>
            <a:r>
              <a:rPr lang="en-US" sz="2800" dirty="0" err="1" smtClean="0"/>
              <a:t>changement</a:t>
            </a:r>
            <a:r>
              <a:rPr lang="en-US" sz="2800" dirty="0" smtClean="0"/>
              <a:t> de la population du Canada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6000768"/>
            <a:ext cx="506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Combien</a:t>
            </a:r>
            <a:r>
              <a:rPr lang="en-CA" b="1" dirty="0" smtClean="0"/>
              <a:t> de </a:t>
            </a:r>
            <a:r>
              <a:rPr lang="en-CA" b="1" dirty="0" err="1" smtClean="0"/>
              <a:t>thèmes</a:t>
            </a:r>
            <a:r>
              <a:rPr lang="en-CA" b="1" dirty="0" smtClean="0"/>
              <a:t> </a:t>
            </a:r>
            <a:r>
              <a:rPr lang="en-CA" b="1" dirty="0" err="1" smtClean="0"/>
              <a:t>est-ce</a:t>
            </a:r>
            <a:r>
              <a:rPr lang="en-CA" b="1" dirty="0" smtClean="0"/>
              <a:t> </a:t>
            </a:r>
            <a:r>
              <a:rPr lang="en-CA" b="1" dirty="0" err="1" smtClean="0"/>
              <a:t>que</a:t>
            </a:r>
            <a:r>
              <a:rPr lang="en-CA" b="1" dirty="0" smtClean="0"/>
              <a:t> </a:t>
            </a:r>
            <a:r>
              <a:rPr lang="en-CA" b="1" dirty="0" err="1" smtClean="0"/>
              <a:t>cette</a:t>
            </a:r>
            <a:r>
              <a:rPr lang="en-CA" b="1" dirty="0" smtClean="0"/>
              <a:t> carte </a:t>
            </a:r>
            <a:r>
              <a:rPr lang="en-CA" b="1" dirty="0" err="1" smtClean="0"/>
              <a:t>montre</a:t>
            </a:r>
            <a:r>
              <a:rPr lang="en-CA" b="1" dirty="0" smtClean="0"/>
              <a:t>?</a:t>
            </a:r>
            <a:endParaRPr lang="en-CA" b="1" dirty="0"/>
          </a:p>
        </p:txBody>
      </p:sp>
      <p:pic>
        <p:nvPicPr>
          <p:cNvPr id="6" name="Picture 5" descr="http://geodepot.statcan.ca/Diss/Reference/Tutorial/images/thematic_ma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58995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Types de </a:t>
            </a:r>
            <a:r>
              <a:rPr lang="en-US" dirty="0" err="1" smtClean="0"/>
              <a:t>cartes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Cartes</a:t>
            </a:r>
            <a:r>
              <a:rPr lang="en-US" b="1" dirty="0" smtClean="0"/>
              <a:t> </a:t>
            </a:r>
            <a:r>
              <a:rPr lang="en-US" b="1" dirty="0" err="1" smtClean="0"/>
              <a:t>digitales</a:t>
            </a:r>
            <a:endParaRPr lang="en-US" dirty="0"/>
          </a:p>
          <a:p>
            <a:pPr lvl="1"/>
            <a:r>
              <a:rPr lang="en-US" dirty="0" err="1" smtClean="0"/>
              <a:t>logiciels</a:t>
            </a:r>
            <a:endParaRPr lang="en-US" dirty="0"/>
          </a:p>
          <a:p>
            <a:pPr lvl="1"/>
            <a:r>
              <a:rPr lang="en-US" dirty="0" smtClean="0"/>
              <a:t>À la main</a:t>
            </a:r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2530" name="Picture 2" descr="http://nstaffor.files.wordpress.com/2009/05/gps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3073404" cy="2355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Left-Right Arrow 8"/>
          <p:cNvSpPr/>
          <p:nvPr/>
        </p:nvSpPr>
        <p:spPr>
          <a:xfrm rot="20597220">
            <a:off x="3920643" y="2619976"/>
            <a:ext cx="185738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532" name="Picture 4" descr="http://www.landtrustgis.org/images/GIS%20Technology/GIS%20software%20basics/4arcmap_data_frames_example.jpg/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00504"/>
            <a:ext cx="3808952" cy="264318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Bent Arrow 10"/>
          <p:cNvSpPr/>
          <p:nvPr/>
        </p:nvSpPr>
        <p:spPr>
          <a:xfrm>
            <a:off x="500034" y="2571744"/>
            <a:ext cx="428628" cy="2143140"/>
          </a:xfrm>
          <a:prstGeom prst="bentArrow">
            <a:avLst/>
          </a:prstGeom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22534" name="Picture 6" descr="http://www.allmaps.com.au/wp-content/uploads/2007/11/google-ma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43352"/>
            <a:ext cx="3500462" cy="280037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3" name="Right Arrow 12"/>
          <p:cNvSpPr/>
          <p:nvPr/>
        </p:nvSpPr>
        <p:spPr>
          <a:xfrm rot="578111">
            <a:off x="2660720" y="3666277"/>
            <a:ext cx="2857520" cy="2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292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Revue des cartes</vt:lpstr>
      <vt:lpstr>Les types de cartes</vt:lpstr>
      <vt:lpstr>Types de cartes</vt:lpstr>
      <vt:lpstr>Les types de cartes</vt:lpstr>
      <vt:lpstr>Les types de cartes</vt:lpstr>
      <vt:lpstr>Les types de cartes</vt:lpstr>
      <vt:lpstr>Les types de cartes</vt:lpstr>
      <vt:lpstr>Les types de cartes</vt:lpstr>
      <vt:lpstr>Types de cartes</vt:lpstr>
      <vt:lpstr>Les types de cartes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 User</dc:creator>
  <cp:lastModifiedBy>Agnew, Susan</cp:lastModifiedBy>
  <cp:revision>30</cp:revision>
  <dcterms:created xsi:type="dcterms:W3CDTF">2010-02-09T15:34:07Z</dcterms:created>
  <dcterms:modified xsi:type="dcterms:W3CDTF">2015-02-05T14:49:32Z</dcterms:modified>
</cp:coreProperties>
</file>